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3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_rels/notesSlide41.xml.rels" ContentType="application/vnd.openxmlformats-package.relationships+xml"/>
  <Override PartName="/ppt/notesSlides/_rels/notesSlide32.xml.rels" ContentType="application/vnd.openxmlformats-package.relationships+xml"/>
  <Override PartName="/ppt/notesSlides/_rels/notesSlide29.xml.rels" ContentType="application/vnd.openxmlformats-package.relationships+xml"/>
  <Override PartName="/ppt/notesSlides/_rels/notesSlide49.xml.rels" ContentType="application/vnd.openxmlformats-package.relationships+xml"/>
  <Override PartName="/ppt/notesSlides/_rels/notesSlide16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3.xml.rels" ContentType="application/vnd.openxmlformats-package.relationships+xml"/>
  <Override PartName="/ppt/notesSlides/_rels/notesSlide25.xml.rels" ContentType="application/vnd.openxmlformats-package.relationships+xml"/>
  <Override PartName="/ppt/notesSlides/notesSlide29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41.xml" ContentType="application/vnd.openxmlformats-officedocument.presentationml.notesSlide+xml"/>
  <Override PartName="/ppt/_rels/presentation.xml.rels" ContentType="application/vnd.openxmlformats-package.relationships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_rels/slideLayout2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20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2.xml" ContentType="application/vnd.openxmlformats-officedocument.presentationml.slideLayout+xml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20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24.png" ContentType="image/png"/>
  <Override PartName="/ppt/media/image1.png" ContentType="image/png"/>
  <Override PartName="/ppt/media/image31.png" ContentType="image/png"/>
  <Override PartName="/ppt/media/image25.png" ContentType="image/png"/>
  <Override PartName="/ppt/media/image2.png" ContentType="image/png"/>
  <Override PartName="/ppt/media/image32.png" ContentType="image/png"/>
  <Override PartName="/ppt/media/image26.png" ContentType="image/png"/>
  <Override PartName="/ppt/media/image3.png" ContentType="image/png"/>
  <Override PartName="/ppt/media/image33.png" ContentType="image/png"/>
  <Override PartName="/ppt/media/image27.png" ContentType="image/png"/>
  <Override PartName="/ppt/media/image4.png" ContentType="image/png"/>
  <Override PartName="/ppt/media/image34.png" ContentType="image/png"/>
  <Override PartName="/ppt/media/image28.png" ContentType="image/png"/>
  <Override PartName="/ppt/media/image5.png" ContentType="image/png"/>
  <Override PartName="/ppt/media/image35.png" ContentType="image/png"/>
  <Override PartName="/ppt/media/image44.png" ContentType="image/png"/>
  <Override PartName="/ppt/media/image45.png" ContentType="image/png"/>
  <Override PartName="/ppt/media/image46.png" ContentType="image/png"/>
  <Override PartName="/ppt/media/image11.png" ContentType="image/png"/>
  <Override PartName="/ppt/media/image50.png" ContentType="image/png"/>
  <Override PartName="/ppt/media/image13.png" ContentType="image/png"/>
  <Override PartName="/ppt/media/image51.png" ContentType="image/png"/>
  <Override PartName="/ppt/media/image52.png" ContentType="image/png"/>
  <Override PartName="/ppt/media/image41.png" ContentType="image/png"/>
  <Override PartName="/ppt/media/image48.jpeg" ContentType="image/jpeg"/>
  <Override PartName="/ppt/media/image53.png" ContentType="image/png"/>
  <Override PartName="/ppt/media/image42.png" ContentType="image/png"/>
  <Override PartName="/ppt/media/image54.png" ContentType="image/png"/>
  <Override PartName="/ppt/media/image43.png" ContentType="image/png"/>
  <Override PartName="/ppt/media/image55.png" ContentType="image/png"/>
  <Override PartName="/ppt/media/image40.png" ContentType="image/png"/>
  <Override PartName="/ppt/media/image30.png" ContentType="image/png"/>
  <Override PartName="/ppt/media/image39.png" ContentType="image/png"/>
  <Override PartName="/ppt/media/image9.png" ContentType="image/png"/>
  <Override PartName="/ppt/media/image38.png" ContentType="image/png"/>
  <Override PartName="/ppt/media/image8.png" ContentType="image/png"/>
  <Override PartName="/ppt/media/image49.png" ContentType="image/png"/>
  <Override PartName="/ppt/media/image12.png" ContentType="image/png"/>
  <Override PartName="/ppt/media/image10.png" ContentType="image/png"/>
  <Override PartName="/ppt/media/image47.png" ContentType="image/png"/>
  <Override PartName="/ppt/media/image37.png" ContentType="image/png"/>
  <Override PartName="/ppt/media/image7.png" ContentType="image/png"/>
  <Override PartName="/ppt/media/image36.png" ContentType="image/png"/>
  <Override PartName="/ppt/media/image6.png" ContentType="image/png"/>
  <Override PartName="/ppt/media/image29.png" ContentType="image/png"/>
  <Override PartName="/ppt/presProps.xml" ContentType="application/vnd.openxmlformats-officedocument.presentationml.presPro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_rels/slide40.xml.rels" ContentType="application/vnd.openxmlformats-package.relationships+xml"/>
  <Override PartName="/ppt/slides/_rels/slide48.xml.rels" ContentType="application/vnd.openxmlformats-package.relationships+xml"/>
  <Override PartName="/ppt/slides/_rels/slide33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41.xml.rels" ContentType="application/vnd.openxmlformats-package.relationships+xml"/>
  <Override PartName="/ppt/slides/_rels/slide49.xml.rels" ContentType="application/vnd.openxmlformats-package.relationships+xml"/>
  <Override PartName="/ppt/slides/_rels/slide50.xml.rels" ContentType="application/vnd.openxmlformats-package.relationships+xml"/>
  <Override PartName="/ppt/slides/_rels/slide34.xml.rels" ContentType="application/vnd.openxmlformats-package.relationships+xml"/>
  <Override PartName="/ppt/slides/_rels/slide7.xml.rels" ContentType="application/vnd.openxmlformats-package.relationships+xml"/>
  <Override PartName="/ppt/slides/_rels/slide42.xml.rels" ContentType="application/vnd.openxmlformats-package.relationships+xml"/>
  <Override PartName="/ppt/slides/_rels/slide35.xml.rels" ContentType="application/vnd.openxmlformats-package.relationships+xml"/>
  <Override PartName="/ppt/slides/_rels/slide1.xml.rels" ContentType="application/vnd.openxmlformats-package.relationships+xml"/>
  <Override PartName="/ppt/slides/_rels/slide20.xml.rels" ContentType="application/vnd.openxmlformats-package.relationships+xml"/>
  <Override PartName="/ppt/slides/_rels/slide10.xml.rels" ContentType="application/vnd.openxmlformats-package.relationships+xml"/>
  <Override PartName="/ppt/slides/_rels/slide32.xml.rels" ContentType="application/vnd.openxmlformats-package.relationships+xml"/>
  <Override PartName="/ppt/slides/_rels/slide16.xml.rels" ContentType="application/vnd.openxmlformats-package.relationships+xml"/>
  <Override PartName="/ppt/slides/_rels/slide25.xml.rels" ContentType="application/vnd.openxmlformats-package.relationships+xml"/>
  <Override PartName="/ppt/slides/_rels/slide47.xml.rels" ContentType="application/vnd.openxmlformats-package.relationships+xml"/>
  <Override PartName="/ppt/slides/_rels/slide4.xml.rels" ContentType="application/vnd.openxmlformats-package.relationships+xml"/>
  <Override PartName="/ppt/slides/_rels/slide46.xml.rels" ContentType="application/vnd.openxmlformats-package.relationships+xml"/>
  <Override PartName="/ppt/slides/_rels/slide30.xml.rels" ContentType="application/vnd.openxmlformats-package.relationships+xml"/>
  <Override PartName="/ppt/slides/_rels/slide29.xml.rels" ContentType="application/vnd.openxmlformats-package.relationships+xml"/>
  <Override PartName="/ppt/slides/_rels/slide45.xml.rels" ContentType="application/vnd.openxmlformats-package.relationships+xml"/>
  <Override PartName="/ppt/slides/_rels/slide14.xml.rels" ContentType="application/vnd.openxmlformats-package.relationships+xml"/>
  <Override PartName="/ppt/slides/_rels/slide23.xml.rels" ContentType="application/vnd.openxmlformats-package.relationships+xml"/>
  <Override PartName="/ppt/slides/_rels/slide38.xml.rels" ContentType="application/vnd.openxmlformats-package.relationships+xml"/>
  <Override PartName="/ppt/slides/_rels/slide19.xml.rels" ContentType="application/vnd.openxmlformats-package.relationships+xml"/>
  <Override PartName="/ppt/slides/_rels/slide13.xml.rels" ContentType="application/vnd.openxmlformats-package.relationships+xml"/>
  <Override PartName="/ppt/slides/_rels/slide39.xml.rels" ContentType="application/vnd.openxmlformats-package.relationships+xml"/>
  <Override PartName="/ppt/slides/_rels/slide24.xml.rels" ContentType="application/vnd.openxmlformats-package.relationships+xml"/>
  <Override PartName="/ppt/slides/_rels/slide15.xml.rels" ContentType="application/vnd.openxmlformats-package.relationships+xml"/>
  <Override PartName="/ppt/slides/_rels/slide31.xml.rels" ContentType="application/vnd.openxmlformats-package.relationships+xml"/>
  <Override PartName="/ppt/slides/_rels/slide18.xml.rels" ContentType="application/vnd.openxmlformats-package.relationships+xml"/>
  <Override PartName="/ppt/slides/_rels/slide12.xml.rels" ContentType="application/vnd.openxmlformats-package.relationships+xml"/>
  <Override PartName="/ppt/slides/_rels/slide28.xml.rels" ContentType="application/vnd.openxmlformats-package.relationships+xml"/>
  <Override PartName="/ppt/slides/_rels/slide44.xml.rels" ContentType="application/vnd.openxmlformats-package.relationships+xml"/>
  <Override PartName="/ppt/slides/_rels/slide22.xml.rels" ContentType="application/vnd.openxmlformats-package.relationships+xml"/>
  <Override PartName="/ppt/slides/_rels/slide37.xml.rels" ContentType="application/vnd.openxmlformats-package.relationships+xml"/>
  <Override PartName="/ppt/slides/_rels/slide3.xml.rels" ContentType="application/vnd.openxmlformats-package.relationships+xml"/>
  <Override PartName="/ppt/slides/_rels/slide9.xml.rels" ContentType="application/vnd.openxmlformats-package.relationships+xml"/>
  <Override PartName="/ppt/slides/_rels/slide26.xml.rels" ContentType="application/vnd.openxmlformats-package.relationships+xml"/>
  <Override PartName="/ppt/slides/_rels/slide11.xml.rels" ContentType="application/vnd.openxmlformats-package.relationships+xml"/>
  <Override PartName="/ppt/slides/_rels/slide17.xml.rels" ContentType="application/vnd.openxmlformats-package.relationships+xml"/>
  <Override PartName="/ppt/slides/_rels/slide8.xml.rels" ContentType="application/vnd.openxmlformats-package.relationships+xml"/>
  <Override PartName="/ppt/slides/_rels/slide21.xml.rels" ContentType="application/vnd.openxmlformats-package.relationships+xml"/>
  <Override PartName="/ppt/slides/_rels/slide36.xml.rels" ContentType="application/vnd.openxmlformats-package.relationships+xml"/>
  <Override PartName="/ppt/slides/_rels/slide27.xml.rels" ContentType="application/vnd.openxmlformats-package.relationships+xml"/>
  <Override PartName="/ppt/slides/_rels/slide43.xml.rels" ContentType="application/vnd.openxmlformats-package.relationships+xml"/>
  <Override PartName="/ppt/slides/_rels/slide2.xml.rels" ContentType="application/vnd.openxmlformats-package.relationships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5.xml" ContentType="application/vnd.openxmlformats-officedocument.presentationml.slide+xml"/>
  <Override PartName="/ppt/slides/slide40.xml" ContentType="application/vnd.openxmlformats-officedocument.presentationml.slide+xml"/>
  <Override PartName="/ppt/slides/slide33.xml" ContentType="application/vnd.openxmlformats-officedocument.presentationml.slide+xml"/>
  <Override PartName="/ppt/slides/slide45.xml" ContentType="application/vnd.openxmlformats-officedocument.presentationml.slide+xml"/>
  <Override PartName="/ppt/slides/slide34.xml" ContentType="application/vnd.openxmlformats-officedocument.presentationml.slide+xml"/>
  <Override PartName="/ppt/slides/slide46.xml" ContentType="application/vnd.openxmlformats-officedocument.presentationml.slide+xml"/>
  <Override PartName="/ppt/slides/slide39.xml" ContentType="application/vnd.openxmlformats-officedocument.presentationml.slide+xml"/>
  <Override PartName="/ppt/slides/slide50.xml" ContentType="application/vnd.openxmlformats-officedocument.presentationml.slide+xml"/>
  <Override PartName="/ppt/slides/slide13.xml" ContentType="application/vnd.openxmlformats-officedocument.presentationml.slide+xml"/>
  <Override PartName="/ppt/slides/slide11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12.xml" ContentType="application/vnd.openxmlformats-officedocument.presentationml.slide+xml"/>
  <Override PartName="/ppt/slides/slide10.xml" ContentType="application/vnd.openxmlformats-officedocument.presentationml.slide+xml"/>
  <Override PartName="/ppt/slides/slide47.xml" ContentType="application/vnd.openxmlformats-officedocument.presentationml.slide+xml"/>
  <Override PartName="/ppt/slides/slide9.xml" ContentType="application/vnd.openxmlformats-officedocument.presentationml.slide+xml"/>
  <Override PartName="/ppt/slides/slide44.xml" ContentType="application/vnd.openxmlformats-officedocument.presentationml.slide+xml"/>
  <Override PartName="/ppt/slides/slide41.xml" ContentType="application/vnd.openxmlformats-officedocument.presentationml.slide+xml"/>
  <Override PartName="/ppt/slides/slide6.xml" ContentType="application/vnd.openxmlformats-officedocument.presentationml.slide+xml"/>
  <Override PartName="/ppt/slides/slide8.xml" ContentType="application/vnd.openxmlformats-officedocument.presentationml.slide+xml"/>
  <Override PartName="/ppt/slides/slide43.xml" ContentType="application/vnd.openxmlformats-officedocument.presentationml.slide+xml"/>
  <Override PartName="/ppt/slides/slide7.xml" ContentType="application/vnd.openxmlformats-officedocument.presentationml.slide+xml"/>
  <Override PartName="/ppt/slides/slide42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</p:sldIdLst>
  <p:sldSz cx="12192000" cy="68580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<Relationship Id="rId40" Type="http://schemas.openxmlformats.org/officeDocument/2006/relationships/slide" Target="slides/slide36.xml"/><Relationship Id="rId41" Type="http://schemas.openxmlformats.org/officeDocument/2006/relationships/slide" Target="slides/slide37.xml"/><Relationship Id="rId42" Type="http://schemas.openxmlformats.org/officeDocument/2006/relationships/slide" Target="slides/slide38.xml"/><Relationship Id="rId43" Type="http://schemas.openxmlformats.org/officeDocument/2006/relationships/slide" Target="slides/slide39.xml"/><Relationship Id="rId44" Type="http://schemas.openxmlformats.org/officeDocument/2006/relationships/slide" Target="slides/slide40.xml"/><Relationship Id="rId45" Type="http://schemas.openxmlformats.org/officeDocument/2006/relationships/slide" Target="slides/slide41.xml"/><Relationship Id="rId46" Type="http://schemas.openxmlformats.org/officeDocument/2006/relationships/slide" Target="slides/slide42.xml"/><Relationship Id="rId47" Type="http://schemas.openxmlformats.org/officeDocument/2006/relationships/slide" Target="slides/slide43.xml"/><Relationship Id="rId48" Type="http://schemas.openxmlformats.org/officeDocument/2006/relationships/slide" Target="slides/slide44.xml"/><Relationship Id="rId49" Type="http://schemas.openxmlformats.org/officeDocument/2006/relationships/slide" Target="slides/slide45.xml"/><Relationship Id="rId50" Type="http://schemas.openxmlformats.org/officeDocument/2006/relationships/slide" Target="slides/slide46.xml"/><Relationship Id="rId51" Type="http://schemas.openxmlformats.org/officeDocument/2006/relationships/slide" Target="slides/slide47.xml"/><Relationship Id="rId52" Type="http://schemas.openxmlformats.org/officeDocument/2006/relationships/slide" Target="slides/slide48.xml"/><Relationship Id="rId53" Type="http://schemas.openxmlformats.org/officeDocument/2006/relationships/slide" Target="slides/slide49.xml"/><Relationship Id="rId54" Type="http://schemas.openxmlformats.org/officeDocument/2006/relationships/slide" Target="slides/slide50.xml"/><Relationship Id="rId55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3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move the slide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88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400" spc="-1" strike="noStrike">
                <a:latin typeface="Times New Roman"/>
              </a:rPr>
              <a:t>&lt;header&gt;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89" name="PlaceHolder 4"/>
          <p:cNvSpPr>
            <a:spLocks noGrp="1"/>
          </p:cNvSpPr>
          <p:nvPr>
            <p:ph type="dt" idx="7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90" name="PlaceHolder 5"/>
          <p:cNvSpPr>
            <a:spLocks noGrp="1"/>
          </p:cNvSpPr>
          <p:nvPr>
            <p:ph type="ftr" idx="8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91" name="PlaceHolder 6"/>
          <p:cNvSpPr>
            <a:spLocks noGrp="1"/>
          </p:cNvSpPr>
          <p:nvPr>
            <p:ph type="sldNum" idx="9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fld id="{1151FC0E-F074-4121-8739-E6DE339C8DB3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
</Relationships>
</file>

<file path=ppt/notesSlides/_rels/notesSlide25.xml.rels><?xml version="1.0" encoding="UTF-8"?>
<Relationships xmlns="http://schemas.openxmlformats.org/package/2006/relationships"><Relationship Id="rId1" Type="http://schemas.openxmlformats.org/officeDocument/2006/relationships/slide" Target="../slides/slide25.xml"/><Relationship Id="rId2" Type="http://schemas.openxmlformats.org/officeDocument/2006/relationships/notesMaster" Target="../notesMasters/notesMaster1.xml"/>
</Relationships>
</file>

<file path=ppt/notesSlides/_rels/notesSlide29.xml.rels><?xml version="1.0" encoding="UTF-8"?>
<Relationships xmlns="http://schemas.openxmlformats.org/package/2006/relationships"><Relationship Id="rId1" Type="http://schemas.openxmlformats.org/officeDocument/2006/relationships/slide" Target="../slides/slide29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32.xml.rels><?xml version="1.0" encoding="UTF-8"?>
<Relationships xmlns="http://schemas.openxmlformats.org/package/2006/relationships"><Relationship Id="rId1" Type="http://schemas.openxmlformats.org/officeDocument/2006/relationships/slide" Target="../slides/slide32.xml"/><Relationship Id="rId2" Type="http://schemas.openxmlformats.org/officeDocument/2006/relationships/notesMaster" Target="../notesMasters/notesMaster1.xml"/>
</Relationships>
</file>

<file path=ppt/notesSlides/_rels/notesSlide41.xml.rels><?xml version="1.0" encoding="UTF-8"?>
<Relationships xmlns="http://schemas.openxmlformats.org/package/2006/relationships"><Relationship Id="rId1" Type="http://schemas.openxmlformats.org/officeDocument/2006/relationships/slide" Target="../slides/slide41.xml"/><Relationship Id="rId2" Type="http://schemas.openxmlformats.org/officeDocument/2006/relationships/notesMaster" Target="../notesMasters/notesMaster1.xml"/>
</Relationships>
</file>

<file path=ppt/notesSlides/_rels/notesSlide49.xml.rels><?xml version="1.0" encoding="UTF-8"?>
<Relationships xmlns="http://schemas.openxmlformats.org/package/2006/relationships"><Relationship Id="rId1" Type="http://schemas.openxmlformats.org/officeDocument/2006/relationships/slide" Target="../slides/slide49.xml"/><Relationship Id="rId2" Type="http://schemas.openxmlformats.org/officeDocument/2006/relationships/notesMaster" Target="../notesMasters/notesMaster1.xml"/>
</Relationship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Calibri"/>
                <a:ea typeface="Calibri"/>
              </a:rPr>
              <a:t>Useful to use it for defaults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Calibri"/>
                <a:ea typeface="Calibri"/>
              </a:rPr>
              <a:t>but useful to know your use cases to use a different package to represent stuff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416" name="PlaceHolder 2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  <a:ln w="0">
            <a:noFill/>
          </a:ln>
        </p:spPr>
      </p:sp>
    </p:spTree>
  </p:cSld>
</p:note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  <a:ln w="0">
            <a:noFill/>
          </a:ln>
        </p:spPr>
      </p:sp>
      <p:sp>
        <p:nvSpPr>
          <p:cNvPr id="418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419" name="PlaceHolder 3"/>
          <p:cNvSpPr>
            <a:spLocks noGrp="1"/>
          </p:cNvSpPr>
          <p:nvPr>
            <p:ph type="sldNum" idx="61"/>
          </p:nvPr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48F57C9F-1793-440B-B068-BFDE5ACC7790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</p:notes>
</file>

<file path=ppt/notesSlides/notesSlide2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  <a:ln w="0">
            <a:noFill/>
          </a:ln>
        </p:spPr>
      </p:sp>
      <p:sp>
        <p:nvSpPr>
          <p:cNvPr id="421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Calibri"/>
                <a:ea typeface="Calibri"/>
              </a:rPr>
              <a:t>“</a:t>
            </a:r>
            <a:r>
              <a:rPr b="0" lang="en-US" sz="1200" spc="-1" strike="noStrike">
                <a:solidFill>
                  <a:srgbClr val="000000"/>
                </a:solidFill>
                <a:latin typeface="Calibri"/>
                <a:ea typeface="Calibri"/>
              </a:rPr>
              <a:t>A small number of nodes have high degrees” thanks to the power law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422" name="PlaceHolder 3"/>
          <p:cNvSpPr>
            <a:spLocks noGrp="1"/>
          </p:cNvSpPr>
          <p:nvPr>
            <p:ph type="sldNum" idx="62"/>
          </p:nvPr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63471497-3396-4300-958A-A693B07C897B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</p:notes>
</file>

<file path=ppt/notesSlides/notesSlide2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  <a:ln w="0">
            <a:noFill/>
          </a:ln>
        </p:spPr>
      </p:sp>
      <p:sp>
        <p:nvSpPr>
          <p:cNvPr id="424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425" name="PlaceHolder 3"/>
          <p:cNvSpPr>
            <a:spLocks noGrp="1"/>
          </p:cNvSpPr>
          <p:nvPr>
            <p:ph type="sldNum" idx="63"/>
          </p:nvPr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DFC049A6-D28D-47D9-BC1E-AFA848D6262A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  <a:ln w="0">
            <a:noFill/>
          </a:ln>
        </p:spPr>
      </p:sp>
      <p:sp>
        <p:nvSpPr>
          <p:cNvPr id="413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414" name="PlaceHolder 3"/>
          <p:cNvSpPr>
            <a:spLocks noGrp="1"/>
          </p:cNvSpPr>
          <p:nvPr>
            <p:ph type="sldNum" idx="60"/>
          </p:nvPr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C976D062-330D-412A-903D-30B5CE56042D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</p:notes>
</file>

<file path=ppt/notesSlides/notesSlide3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  <a:ln w="0">
            <a:noFill/>
          </a:ln>
        </p:spPr>
      </p:sp>
      <p:sp>
        <p:nvSpPr>
          <p:cNvPr id="4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428" name="PlaceHolder 3"/>
          <p:cNvSpPr>
            <a:spLocks noGrp="1"/>
          </p:cNvSpPr>
          <p:nvPr>
            <p:ph type="sldNum" idx="64"/>
          </p:nvPr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A1DEAFBC-6B79-4526-B6A5-6A899EFAECB6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</p:notes>
</file>

<file path=ppt/notesSlides/notesSlide4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  <a:ln w="0">
            <a:noFill/>
          </a:ln>
        </p:spPr>
      </p:sp>
      <p:sp>
        <p:nvSpPr>
          <p:cNvPr id="430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431" name="PlaceHolder 3"/>
          <p:cNvSpPr>
            <a:spLocks noGrp="1"/>
          </p:cNvSpPr>
          <p:nvPr>
            <p:ph type="sldNum" idx="65"/>
          </p:nvPr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5B1939C0-D0B9-48FA-A88C-CF10E9B0CAE6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</p:notes>
</file>

<file path=ppt/notesSlides/notesSlide4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  <a:ln w="0">
            <a:noFill/>
          </a:ln>
        </p:spPr>
      </p:sp>
      <p:sp>
        <p:nvSpPr>
          <p:cNvPr id="433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434" name="PlaceHolder 3"/>
          <p:cNvSpPr>
            <a:spLocks noGrp="1"/>
          </p:cNvSpPr>
          <p:nvPr>
            <p:ph type="sldNum" idx="66"/>
          </p:nvPr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C7D086F3-0408-4039-B25D-889484A9EBAC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E6C9040F-3DB4-43F0-A824-11C7C2D90B9E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7721280" cy="137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/>
          </p:nvPr>
        </p:nvSpPr>
        <p:spPr>
          <a:xfrm>
            <a:off x="609480" y="1752480"/>
            <a:ext cx="10159560" cy="2085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/>
          </p:nvPr>
        </p:nvSpPr>
        <p:spPr>
          <a:xfrm>
            <a:off x="609480" y="4037040"/>
            <a:ext cx="10159560" cy="2085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E1AA298D-4A60-414D-87E9-D5070FB869E2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7721280" cy="137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/>
          </p:nvPr>
        </p:nvSpPr>
        <p:spPr>
          <a:xfrm>
            <a:off x="609480" y="1752480"/>
            <a:ext cx="4957560" cy="2085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/>
          </p:nvPr>
        </p:nvSpPr>
        <p:spPr>
          <a:xfrm>
            <a:off x="5815440" y="1752480"/>
            <a:ext cx="4957560" cy="2085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/>
          </p:nvPr>
        </p:nvSpPr>
        <p:spPr>
          <a:xfrm>
            <a:off x="609480" y="4037040"/>
            <a:ext cx="4957560" cy="2085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/>
          </p:nvPr>
        </p:nvSpPr>
        <p:spPr>
          <a:xfrm>
            <a:off x="5815440" y="4037040"/>
            <a:ext cx="4957560" cy="2085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D42D3485-EF2E-426E-847D-05F80FE37049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7721280" cy="137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/>
          </p:nvPr>
        </p:nvSpPr>
        <p:spPr>
          <a:xfrm>
            <a:off x="609480" y="1752480"/>
            <a:ext cx="3270960" cy="2085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3"/>
          <p:cNvSpPr>
            <a:spLocks noGrp="1"/>
          </p:cNvSpPr>
          <p:nvPr>
            <p:ph/>
          </p:nvPr>
        </p:nvSpPr>
        <p:spPr>
          <a:xfrm>
            <a:off x="4044240" y="1752480"/>
            <a:ext cx="3270960" cy="2085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4"/>
          <p:cNvSpPr>
            <a:spLocks noGrp="1"/>
          </p:cNvSpPr>
          <p:nvPr>
            <p:ph/>
          </p:nvPr>
        </p:nvSpPr>
        <p:spPr>
          <a:xfrm>
            <a:off x="7479360" y="1752480"/>
            <a:ext cx="3270960" cy="2085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5"/>
          <p:cNvSpPr>
            <a:spLocks noGrp="1"/>
          </p:cNvSpPr>
          <p:nvPr>
            <p:ph/>
          </p:nvPr>
        </p:nvSpPr>
        <p:spPr>
          <a:xfrm>
            <a:off x="609480" y="4037040"/>
            <a:ext cx="3270960" cy="2085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6"/>
          <p:cNvSpPr>
            <a:spLocks noGrp="1"/>
          </p:cNvSpPr>
          <p:nvPr>
            <p:ph/>
          </p:nvPr>
        </p:nvSpPr>
        <p:spPr>
          <a:xfrm>
            <a:off x="4044240" y="4037040"/>
            <a:ext cx="3270960" cy="2085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PlaceHolder 7"/>
          <p:cNvSpPr>
            <a:spLocks noGrp="1"/>
          </p:cNvSpPr>
          <p:nvPr>
            <p:ph/>
          </p:nvPr>
        </p:nvSpPr>
        <p:spPr>
          <a:xfrm>
            <a:off x="7479360" y="4037040"/>
            <a:ext cx="3270960" cy="2085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0C3E75B7-056A-419D-8142-3600D14E9D17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06ADD1C5-D071-4561-9B10-9AA8930E61C8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7721280" cy="137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subTitle"/>
          </p:nvPr>
        </p:nvSpPr>
        <p:spPr>
          <a:xfrm>
            <a:off x="609480" y="1752480"/>
            <a:ext cx="10159560" cy="4373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F10C30FD-1D02-4B0A-92A7-2AD1677368EF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7721280" cy="137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/>
          </p:nvPr>
        </p:nvSpPr>
        <p:spPr>
          <a:xfrm>
            <a:off x="609480" y="1752480"/>
            <a:ext cx="10159560" cy="4373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BC9621AD-4EE3-4193-BCB4-76F09A3A64FD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7721280" cy="137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/>
          </p:nvPr>
        </p:nvSpPr>
        <p:spPr>
          <a:xfrm>
            <a:off x="609480" y="1752480"/>
            <a:ext cx="4957560" cy="4373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/>
          </p:nvPr>
        </p:nvSpPr>
        <p:spPr>
          <a:xfrm>
            <a:off x="5815440" y="1752480"/>
            <a:ext cx="4957560" cy="4373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835D1658-50A7-4BB9-972C-B9E67840D313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7721280" cy="137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A61E6754-1507-413E-98C3-7B5F175B24B6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subTitle"/>
          </p:nvPr>
        </p:nvSpPr>
        <p:spPr>
          <a:xfrm>
            <a:off x="609480" y="152640"/>
            <a:ext cx="7721280" cy="6357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193C0F3F-BA06-45CC-A71E-1EB26135A486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7721280" cy="137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609480" y="1752480"/>
            <a:ext cx="4957560" cy="2085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/>
          </p:nvPr>
        </p:nvSpPr>
        <p:spPr>
          <a:xfrm>
            <a:off x="5815440" y="1752480"/>
            <a:ext cx="4957560" cy="4373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/>
          </p:nvPr>
        </p:nvSpPr>
        <p:spPr>
          <a:xfrm>
            <a:off x="609480" y="4037040"/>
            <a:ext cx="4957560" cy="2085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8E1EDDEB-A56E-4B82-B065-D89EAF79F933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7721280" cy="137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subTitle"/>
          </p:nvPr>
        </p:nvSpPr>
        <p:spPr>
          <a:xfrm>
            <a:off x="609480" y="1752480"/>
            <a:ext cx="10159560" cy="4373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DC6CD1D1-19FB-46BA-9B20-A456ED19702F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7721280" cy="137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609480" y="1752480"/>
            <a:ext cx="4957560" cy="4373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/>
          </p:nvPr>
        </p:nvSpPr>
        <p:spPr>
          <a:xfrm>
            <a:off x="5815440" y="1752480"/>
            <a:ext cx="4957560" cy="2085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/>
          </p:nvPr>
        </p:nvSpPr>
        <p:spPr>
          <a:xfrm>
            <a:off x="5815440" y="4037040"/>
            <a:ext cx="4957560" cy="2085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4243BC2D-51B3-4E2B-8896-573805E2ABBA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7721280" cy="137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/>
          </p:nvPr>
        </p:nvSpPr>
        <p:spPr>
          <a:xfrm>
            <a:off x="609480" y="1752480"/>
            <a:ext cx="4957560" cy="2085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/>
          </p:nvPr>
        </p:nvSpPr>
        <p:spPr>
          <a:xfrm>
            <a:off x="5815440" y="1752480"/>
            <a:ext cx="4957560" cy="2085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4"/>
          <p:cNvSpPr>
            <a:spLocks noGrp="1"/>
          </p:cNvSpPr>
          <p:nvPr>
            <p:ph/>
          </p:nvPr>
        </p:nvSpPr>
        <p:spPr>
          <a:xfrm>
            <a:off x="609480" y="4037040"/>
            <a:ext cx="10159560" cy="2085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E913FC74-AAF9-4DDA-BA25-7999B67CD5CD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7721280" cy="137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/>
          </p:nvPr>
        </p:nvSpPr>
        <p:spPr>
          <a:xfrm>
            <a:off x="609480" y="1752480"/>
            <a:ext cx="10159560" cy="2085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/>
          </p:nvPr>
        </p:nvSpPr>
        <p:spPr>
          <a:xfrm>
            <a:off x="609480" y="4037040"/>
            <a:ext cx="10159560" cy="2085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8F41AEC9-ACEA-4B42-A226-99CF80D6835E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7721280" cy="137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/>
          </p:nvPr>
        </p:nvSpPr>
        <p:spPr>
          <a:xfrm>
            <a:off x="609480" y="1752480"/>
            <a:ext cx="4957560" cy="2085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/>
          </p:nvPr>
        </p:nvSpPr>
        <p:spPr>
          <a:xfrm>
            <a:off x="5815440" y="1752480"/>
            <a:ext cx="4957560" cy="2085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4"/>
          <p:cNvSpPr>
            <a:spLocks noGrp="1"/>
          </p:cNvSpPr>
          <p:nvPr>
            <p:ph/>
          </p:nvPr>
        </p:nvSpPr>
        <p:spPr>
          <a:xfrm>
            <a:off x="609480" y="4037040"/>
            <a:ext cx="4957560" cy="2085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5"/>
          <p:cNvSpPr>
            <a:spLocks noGrp="1"/>
          </p:cNvSpPr>
          <p:nvPr>
            <p:ph/>
          </p:nvPr>
        </p:nvSpPr>
        <p:spPr>
          <a:xfrm>
            <a:off x="5815440" y="4037040"/>
            <a:ext cx="4957560" cy="2085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51BB26CB-D944-4EC8-A7A0-75081E452DB5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7721280" cy="137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/>
          </p:nvPr>
        </p:nvSpPr>
        <p:spPr>
          <a:xfrm>
            <a:off x="609480" y="1752480"/>
            <a:ext cx="3270960" cy="2085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PlaceHolder 3"/>
          <p:cNvSpPr>
            <a:spLocks noGrp="1"/>
          </p:cNvSpPr>
          <p:nvPr>
            <p:ph/>
          </p:nvPr>
        </p:nvSpPr>
        <p:spPr>
          <a:xfrm>
            <a:off x="4044240" y="1752480"/>
            <a:ext cx="3270960" cy="2085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PlaceHolder 4"/>
          <p:cNvSpPr>
            <a:spLocks noGrp="1"/>
          </p:cNvSpPr>
          <p:nvPr>
            <p:ph/>
          </p:nvPr>
        </p:nvSpPr>
        <p:spPr>
          <a:xfrm>
            <a:off x="7479360" y="1752480"/>
            <a:ext cx="3270960" cy="2085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PlaceHolder 5"/>
          <p:cNvSpPr>
            <a:spLocks noGrp="1"/>
          </p:cNvSpPr>
          <p:nvPr>
            <p:ph/>
          </p:nvPr>
        </p:nvSpPr>
        <p:spPr>
          <a:xfrm>
            <a:off x="609480" y="4037040"/>
            <a:ext cx="3270960" cy="2085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PlaceHolder 6"/>
          <p:cNvSpPr>
            <a:spLocks noGrp="1"/>
          </p:cNvSpPr>
          <p:nvPr>
            <p:ph/>
          </p:nvPr>
        </p:nvSpPr>
        <p:spPr>
          <a:xfrm>
            <a:off x="4044240" y="4037040"/>
            <a:ext cx="3270960" cy="2085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PlaceHolder 7"/>
          <p:cNvSpPr>
            <a:spLocks noGrp="1"/>
          </p:cNvSpPr>
          <p:nvPr>
            <p:ph/>
          </p:nvPr>
        </p:nvSpPr>
        <p:spPr>
          <a:xfrm>
            <a:off x="7479360" y="4037040"/>
            <a:ext cx="3270960" cy="2085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E43FF4B2-B8AD-4524-97D5-E7E8C6C1656F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7721280" cy="137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609480" y="1752480"/>
            <a:ext cx="10159560" cy="4373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E7A364A8-ADFC-4A70-958B-034F07A65230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7721280" cy="137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/>
          </p:nvPr>
        </p:nvSpPr>
        <p:spPr>
          <a:xfrm>
            <a:off x="609480" y="1752480"/>
            <a:ext cx="4957560" cy="4373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/>
          </p:nvPr>
        </p:nvSpPr>
        <p:spPr>
          <a:xfrm>
            <a:off x="5815440" y="1752480"/>
            <a:ext cx="4957560" cy="4373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FEB2388A-F6D7-4844-90DC-BBE271FF03AF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7721280" cy="137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1F3CD6D4-94C4-4CBA-90CD-72F65859B1F1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subTitle"/>
          </p:nvPr>
        </p:nvSpPr>
        <p:spPr>
          <a:xfrm>
            <a:off x="609480" y="152640"/>
            <a:ext cx="7721280" cy="6357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4CFDCD4D-7EF9-4C51-9C61-80A5FCE7E99D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7721280" cy="137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/>
          </p:nvPr>
        </p:nvSpPr>
        <p:spPr>
          <a:xfrm>
            <a:off x="609480" y="1752480"/>
            <a:ext cx="4957560" cy="2085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/>
          </p:nvPr>
        </p:nvSpPr>
        <p:spPr>
          <a:xfrm>
            <a:off x="5815440" y="1752480"/>
            <a:ext cx="4957560" cy="4373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/>
          </p:nvPr>
        </p:nvSpPr>
        <p:spPr>
          <a:xfrm>
            <a:off x="609480" y="4037040"/>
            <a:ext cx="4957560" cy="2085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D4E9CC5A-AE59-4EEA-80A1-4A0F2D735781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7721280" cy="137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/>
          </p:nvPr>
        </p:nvSpPr>
        <p:spPr>
          <a:xfrm>
            <a:off x="609480" y="1752480"/>
            <a:ext cx="4957560" cy="4373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/>
          </p:nvPr>
        </p:nvSpPr>
        <p:spPr>
          <a:xfrm>
            <a:off x="5815440" y="1752480"/>
            <a:ext cx="4957560" cy="2085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/>
          </p:nvPr>
        </p:nvSpPr>
        <p:spPr>
          <a:xfrm>
            <a:off x="5815440" y="4037040"/>
            <a:ext cx="4957560" cy="2085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0F918877-D3C4-46BC-8419-CDF500B76F4B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7721280" cy="137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/>
          </p:nvPr>
        </p:nvSpPr>
        <p:spPr>
          <a:xfrm>
            <a:off x="609480" y="1752480"/>
            <a:ext cx="4957560" cy="2085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/>
          </p:nvPr>
        </p:nvSpPr>
        <p:spPr>
          <a:xfrm>
            <a:off x="5815440" y="1752480"/>
            <a:ext cx="4957560" cy="2085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/>
          </p:nvPr>
        </p:nvSpPr>
        <p:spPr>
          <a:xfrm>
            <a:off x="609480" y="4037040"/>
            <a:ext cx="10159560" cy="2085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44D13EB4-A9B9-4BCE-AC0A-FFC13AE68727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Google Shape;15;p1"/>
          <p:cNvSpPr/>
          <p:nvPr/>
        </p:nvSpPr>
        <p:spPr>
          <a:xfrm>
            <a:off x="12001320" y="0"/>
            <a:ext cx="190080" cy="1371240"/>
          </a:xfrm>
          <a:prstGeom prst="rect">
            <a:avLst/>
          </a:prstGeom>
          <a:solidFill>
            <a:schemeClr val="dk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" name="Google Shape;16;p1"/>
          <p:cNvSpPr/>
          <p:nvPr/>
        </p:nvSpPr>
        <p:spPr>
          <a:xfrm>
            <a:off x="12001320" y="1371600"/>
            <a:ext cx="190080" cy="5486040"/>
          </a:xfrm>
          <a:prstGeom prst="rect">
            <a:avLst/>
          </a:prstGeom>
          <a:solidFill>
            <a:schemeClr val="dk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7721280" cy="13712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/>
          </a:bodyPr>
          <a:p>
            <a:r>
              <a:rPr b="0" lang="en-US" sz="36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609480" y="1752480"/>
            <a:ext cx="10159560" cy="43732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>
          <a:xfrm>
            <a:off x="609480" y="6172200"/>
            <a:ext cx="4571640" cy="304560"/>
          </a:xfrm>
          <a:prstGeom prst="rect">
            <a:avLst/>
          </a:prstGeom>
          <a:noFill/>
          <a:ln w="0">
            <a:noFill/>
          </a:ln>
        </p:spPr>
        <p:txBody>
          <a:bodyPr bIns="0" anchor="b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>
          <a:xfrm>
            <a:off x="3809880" y="6492960"/>
            <a:ext cx="4571640" cy="2833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>
            <a:lvl1pPr algn="ct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>
          <a:xfrm rot="16200000">
            <a:off x="11188800" y="5824800"/>
            <a:ext cx="1315440" cy="4863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tabLst>
                <a:tab algn="l" pos="0"/>
              </a:tabLst>
              <a:defRPr b="1" lang="en-US" sz="2400" spc="-1" strike="noStrike">
                <a:solidFill>
                  <a:srgbClr val="d1282e"/>
                </a:solidFill>
                <a:latin typeface="Arial"/>
                <a:ea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fld id="{356CD303-71C4-41E1-9385-E018CD8A3E1A}" type="slidenum">
              <a:rPr b="1" lang="en-US" sz="2400" spc="-1" strike="noStrike">
                <a:solidFill>
                  <a:srgbClr val="d1282e"/>
                </a:solidFill>
                <a:latin typeface="Arial"/>
                <a:ea typeface="Arial"/>
              </a:rPr>
              <a:t>&lt;number&gt;</a:t>
            </a:fld>
            <a:endParaRPr b="0" lang="en-US" sz="2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15;p1"/>
          <p:cNvSpPr/>
          <p:nvPr/>
        </p:nvSpPr>
        <p:spPr>
          <a:xfrm>
            <a:off x="12001320" y="0"/>
            <a:ext cx="190080" cy="1371240"/>
          </a:xfrm>
          <a:prstGeom prst="rect">
            <a:avLst/>
          </a:prstGeom>
          <a:solidFill>
            <a:schemeClr val="dk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4" name="Google Shape;16;p1"/>
          <p:cNvSpPr/>
          <p:nvPr/>
        </p:nvSpPr>
        <p:spPr>
          <a:xfrm>
            <a:off x="12001320" y="1371600"/>
            <a:ext cx="190080" cy="5486040"/>
          </a:xfrm>
          <a:prstGeom prst="rect">
            <a:avLst/>
          </a:prstGeom>
          <a:solidFill>
            <a:schemeClr val="dk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7721280" cy="13712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/>
          </a:bodyPr>
          <a:p>
            <a:r>
              <a:rPr b="0" lang="en-US" sz="36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dt" idx="4"/>
          </p:nvPr>
        </p:nvSpPr>
        <p:spPr>
          <a:xfrm>
            <a:off x="609480" y="6172200"/>
            <a:ext cx="4571640" cy="304560"/>
          </a:xfrm>
          <a:prstGeom prst="rect">
            <a:avLst/>
          </a:prstGeom>
          <a:noFill/>
          <a:ln w="0">
            <a:noFill/>
          </a:ln>
        </p:spPr>
        <p:txBody>
          <a:bodyPr bIns="0" anchor="b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7" name="PlaceHolder 3"/>
          <p:cNvSpPr>
            <a:spLocks noGrp="1"/>
          </p:cNvSpPr>
          <p:nvPr>
            <p:ph type="ftr" idx="5"/>
          </p:nvPr>
        </p:nvSpPr>
        <p:spPr>
          <a:xfrm>
            <a:off x="3809880" y="6492960"/>
            <a:ext cx="4571640" cy="2833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>
            <a:lvl1pPr algn="ct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8" name="PlaceHolder 4"/>
          <p:cNvSpPr>
            <a:spLocks noGrp="1"/>
          </p:cNvSpPr>
          <p:nvPr>
            <p:ph type="sldNum" idx="6"/>
          </p:nvPr>
        </p:nvSpPr>
        <p:spPr>
          <a:xfrm rot="16200000">
            <a:off x="11188800" y="5824800"/>
            <a:ext cx="1315440" cy="4863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tabLst>
                <a:tab algn="l" pos="0"/>
              </a:tabLst>
              <a:defRPr b="1" lang="en-US" sz="2400" spc="-1" strike="noStrike">
                <a:solidFill>
                  <a:srgbClr val="d1282e"/>
                </a:solidFill>
                <a:latin typeface="Arial"/>
                <a:ea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fld id="{FBDBE0E2-6244-4013-96AB-0932DDDB9CED}" type="slidenum">
              <a:rPr b="1" lang="en-US" sz="2400" spc="-1" strike="noStrike">
                <a:solidFill>
                  <a:srgbClr val="d1282e"/>
                </a:solidFill>
                <a:latin typeface="Arial"/>
                <a:ea typeface="Arial"/>
              </a:rPr>
              <a:t>&lt;number&gt;</a:t>
            </a:fld>
            <a:endParaRPr b="0" lang="en-US" sz="2400" spc="-1" strike="noStrike">
              <a:latin typeface="Times New Roman"/>
            </a:endParaRPr>
          </a:p>
        </p:txBody>
      </p:sp>
      <p:sp>
        <p:nvSpPr>
          <p:cNvPr id="49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hyperlink" Target="https://networkx.github.io/" TargetMode="Externa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Relationship Id="rId3" Type="http://schemas.openxmlformats.org/officeDocument/2006/relationships/slideLayout" Target="../slideLayouts/slideLayout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hyperlink" Target="https://pages.github.com/" TargetMode="External"/><Relationship Id="rId2" Type="http://schemas.openxmlformats.org/officeDocument/2006/relationships/hyperlink" Target="https://github.com/blog/1995-github-jupyter-notebooks-3" TargetMode="External"/><Relationship Id="rId3" Type="http://schemas.openxmlformats.org/officeDocument/2006/relationships/slideLayout" Target="../slideLayouts/slideLayout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hyperlink" Target="https://en.wikipedia.org/wiki/Graph_database" TargetMode="External"/><Relationship Id="rId2" Type="http://schemas.openxmlformats.org/officeDocument/2006/relationships/hyperlink" Target="https://neo4j.com/" TargetMode="External"/><Relationship Id="rId3" Type="http://schemas.openxmlformats.org/officeDocument/2006/relationships/hyperlink" Target="http://titan.thinkaurelius.com/" TargetMode="External"/><Relationship Id="rId4" Type="http://schemas.openxmlformats.org/officeDocument/2006/relationships/hyperlink" Target="http://bulbflow.com/" TargetMode="External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8" Type="http://schemas.openxmlformats.org/officeDocument/2006/relationships/slideLayout" Target="../slideLayouts/slideLayout1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25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image" Target="../media/image22.png"/><Relationship Id="rId3" Type="http://schemas.openxmlformats.org/officeDocument/2006/relationships/slideLayout" Target="../slideLayouts/slideLayout1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slideLayout" Target="../slideLayouts/slideLayout17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image" Target="../media/image27.png"/><Relationship Id="rId3" Type="http://schemas.openxmlformats.org/officeDocument/2006/relationships/image" Target="../media/image28.png"/><Relationship Id="rId4" Type="http://schemas.openxmlformats.org/officeDocument/2006/relationships/slideLayout" Target="../slideLayouts/slideLayout1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image" Target="../media/image30.png"/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6" Type="http://schemas.openxmlformats.org/officeDocument/2006/relationships/slideLayout" Target="../slideLayouts/slideLayout17.xml"/><Relationship Id="rId7" Type="http://schemas.openxmlformats.org/officeDocument/2006/relationships/notesSlide" Target="../notesSlides/notesSlide29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image" Target="../media/image35.png"/><Relationship Id="rId3" Type="http://schemas.openxmlformats.org/officeDocument/2006/relationships/image" Target="../media/image36.png"/><Relationship Id="rId4" Type="http://schemas.openxmlformats.org/officeDocument/2006/relationships/slideLayout" Target="../slideLayouts/slideLayout1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hyperlink" Target="https://networkx.github.io/documentation/development/reference/algorithms.centrality.html" TargetMode="External"/><Relationship Id="rId2" Type="http://schemas.openxmlformats.org/officeDocument/2006/relationships/slideLayout" Target="../slideLayouts/slideLayout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image" Target="../media/image39.png"/><Relationship Id="rId3" Type="http://schemas.openxmlformats.org/officeDocument/2006/relationships/slideLayout" Target="../slideLayouts/slideLayout1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slideLayout" Target="../slideLayouts/slideLayout1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image" Target="../media/image42.png"/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5" Type="http://schemas.openxmlformats.org/officeDocument/2006/relationships/slideLayout" Target="../slideLayouts/slideLayout1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slideLayout" Target="../slideLayouts/slideLayout1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17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48.jpeg"/><Relationship Id="rId2" Type="http://schemas.openxmlformats.org/officeDocument/2006/relationships/image" Target="../media/image49.png"/><Relationship Id="rId3" Type="http://schemas.openxmlformats.org/officeDocument/2006/relationships/slideLayout" Target="../slideLayouts/slideLayout1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slideLayout" Target="../slideLayouts/slideLayout1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image" Target="../media/image51.png"/><Relationship Id="rId2" Type="http://schemas.openxmlformats.org/officeDocument/2006/relationships/slideLayout" Target="../slideLayouts/slideLayout1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52.png"/><Relationship Id="rId2" Type="http://schemas.openxmlformats.org/officeDocument/2006/relationships/slideLayout" Target="../slideLayouts/slideLayout1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53.png"/><Relationship Id="rId2" Type="http://schemas.openxmlformats.org/officeDocument/2006/relationships/slideLayout" Target="../slideLayouts/slideLayout1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hyperlink" Target="https://networkx.github.io/documentation/networkx-1.10/reference/drawing.html" TargetMode="External"/><Relationship Id="rId2" Type="http://schemas.openxmlformats.org/officeDocument/2006/relationships/hyperlink" Target="https://networkx.github.io/documentation/development/gallery.html" TargetMode="External"/><Relationship Id="rId3" Type="http://schemas.openxmlformats.org/officeDocument/2006/relationships/slideLayout" Target="../slideLayouts/slideLayout1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image" Target="../media/image54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image" Target="../media/image55.png"/><Relationship Id="rId2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8;p14" descr=""/>
          <p:cNvPicPr/>
          <p:nvPr/>
        </p:nvPicPr>
        <p:blipFill>
          <a:blip r:embed="rId1"/>
          <a:stretch/>
        </p:blipFill>
        <p:spPr>
          <a:xfrm>
            <a:off x="9615960" y="5410080"/>
            <a:ext cx="2072160" cy="1554120"/>
          </a:xfrm>
          <a:prstGeom prst="rect">
            <a:avLst/>
          </a:prstGeom>
          <a:ln w="0">
            <a:noFill/>
          </a:ln>
        </p:spPr>
      </p:pic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7721280" cy="13712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600" spc="-1" strike="noStrike">
                <a:solidFill>
                  <a:srgbClr val="d1282e"/>
                </a:solidFill>
                <a:latin typeface="Arial Black"/>
                <a:ea typeface="Arial Black"/>
              </a:rPr>
              <a:t>DISCUSSION: </a:t>
            </a:r>
            <a:br/>
            <a:r>
              <a:rPr b="0" lang="en-US" sz="3600" spc="-1" strike="noStrike">
                <a:solidFill>
                  <a:srgbClr val="d1282e"/>
                </a:solidFill>
                <a:latin typeface="Arial Black"/>
                <a:ea typeface="Arial Black"/>
              </a:rPr>
              <a:t>FINAL TUTORIAL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/>
          </p:nvPr>
        </p:nvSpPr>
        <p:spPr>
          <a:xfrm>
            <a:off x="609480" y="1752480"/>
            <a:ext cx="10159560" cy="43732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In lieu of a final exam, you’ll create a mini-tutorial that: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Identifies a raw data source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Processes and stores that data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Performs exploratory data analysis &amp; visualization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Derives insight(s) using statistics and ML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Communicates those insights as actionable text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Individual or group project – 20% of final grade!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Will be </a:t>
            </a:r>
            <a:r>
              <a:rPr b="1" lang="en-US" sz="2000" spc="-1" strike="noStrike">
                <a:solidFill>
                  <a:srgbClr val="d1282e"/>
                </a:solidFill>
                <a:latin typeface="Arial"/>
                <a:ea typeface="Arial"/>
              </a:rPr>
              <a:t>hosted publicly </a:t>
            </a: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online (GitHub Pages) and will </a:t>
            </a:r>
            <a:r>
              <a:rPr b="1" lang="en-US" sz="2000" spc="-1" strike="noStrike">
                <a:solidFill>
                  <a:srgbClr val="d1282e"/>
                </a:solidFill>
                <a:latin typeface="Arial"/>
                <a:ea typeface="Arial"/>
              </a:rPr>
              <a:t>strengthen your portfolio</a:t>
            </a: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.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" name="PlaceHolder 3"/>
          <p:cNvSpPr>
            <a:spLocks noGrp="1"/>
          </p:cNvSpPr>
          <p:nvPr>
            <p:ph type="sldNum" idx="10"/>
          </p:nvPr>
        </p:nvSpPr>
        <p:spPr>
          <a:xfrm rot="16200000">
            <a:off x="11188800" y="5824800"/>
            <a:ext cx="1315440" cy="4863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tabLst>
                <a:tab algn="l" pos="0"/>
              </a:tabLst>
              <a:defRPr b="1" lang="en-US" sz="2400" spc="-1" strike="noStrike">
                <a:solidFill>
                  <a:srgbClr val="d1282e"/>
                </a:solidFill>
                <a:latin typeface="Arial"/>
                <a:ea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fld id="{6064CB4D-C2AF-4A98-9EB4-19B527C2B30D}" type="slidenum">
              <a:rPr b="1" lang="en-US" sz="2400" spc="-1" strike="noStrike">
                <a:solidFill>
                  <a:srgbClr val="d1282e"/>
                </a:solidFill>
                <a:latin typeface="Arial"/>
                <a:ea typeface="Arial"/>
              </a:rPr>
              <a:t>1</a:t>
            </a:fld>
            <a:endParaRPr b="0" lang="en-US" sz="24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7721280" cy="13712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600" spc="-1" strike="noStrike">
                <a:solidFill>
                  <a:srgbClr val="d1282e"/>
                </a:solidFill>
                <a:latin typeface="Arial Black"/>
                <a:ea typeface="Arial Black"/>
              </a:rPr>
              <a:t>NETWORKX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5" name="PlaceHolder 2"/>
          <p:cNvSpPr>
            <a:spLocks noGrp="1"/>
          </p:cNvSpPr>
          <p:nvPr>
            <p:ph/>
          </p:nvPr>
        </p:nvSpPr>
        <p:spPr>
          <a:xfrm>
            <a:off x="609480" y="1752480"/>
            <a:ext cx="10159560" cy="43732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000" spc="-1" strike="noStrike">
                <a:solidFill>
                  <a:srgbClr val="d1282e"/>
                </a:solidFill>
                <a:latin typeface="Arial"/>
                <a:ea typeface="Arial"/>
              </a:rPr>
              <a:t>NetworkX </a:t>
            </a: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is a Python library for storing, manipulating, and analyzing (small- and medium-sized) graphs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Uses Matplotlib for rendering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000" spc="-1" strike="noStrike" u="sng">
                <a:solidFill>
                  <a:srgbClr val="cc9900"/>
                </a:solidFill>
                <a:uFillTx/>
                <a:latin typeface="Arial"/>
                <a:ea typeface="Arial"/>
                <a:hlinkClick r:id="rId1"/>
              </a:rPr>
              <a:t>https://networkx.github.io/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conda install -c anaconda networkx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6" name="PlaceHolder 3"/>
          <p:cNvSpPr>
            <a:spLocks noGrp="1"/>
          </p:cNvSpPr>
          <p:nvPr>
            <p:ph type="sldNum" idx="19"/>
          </p:nvPr>
        </p:nvSpPr>
        <p:spPr>
          <a:xfrm rot="16200000">
            <a:off x="11188800" y="5824800"/>
            <a:ext cx="1315440" cy="4863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tabLst>
                <a:tab algn="l" pos="0"/>
              </a:tabLst>
              <a:defRPr b="1" lang="en-US" sz="2400" spc="-1" strike="noStrike">
                <a:solidFill>
                  <a:srgbClr val="d1282e"/>
                </a:solidFill>
                <a:latin typeface="Arial"/>
                <a:ea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fld id="{841F1A13-E75A-4214-A4A3-14F0EE9E6FA4}" type="slidenum">
              <a:rPr b="1" lang="en-US" sz="2400" spc="-1" strike="noStrike">
                <a:solidFill>
                  <a:srgbClr val="d1282e"/>
                </a:solidFill>
                <a:latin typeface="Arial"/>
                <a:ea typeface="Arial"/>
              </a:rPr>
              <a:t>10</a:t>
            </a:fld>
            <a:endParaRPr b="0" lang="en-US" sz="2400" spc="-1" strike="noStrike">
              <a:latin typeface="Times New Roman"/>
            </a:endParaRPr>
          </a:p>
        </p:txBody>
      </p:sp>
      <p:sp>
        <p:nvSpPr>
          <p:cNvPr id="177" name="Google Shape;220;p23"/>
          <p:cNvSpPr/>
          <p:nvPr/>
        </p:nvSpPr>
        <p:spPr>
          <a:xfrm>
            <a:off x="1981080" y="3872520"/>
            <a:ext cx="4896000" cy="272736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 w="2857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ffffff"/>
                </a:solidFill>
                <a:latin typeface="Courier New"/>
                <a:ea typeface="Courier New"/>
              </a:rPr>
              <a:t>import networkx as nx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ffffff"/>
                </a:solidFill>
                <a:latin typeface="Courier New"/>
                <a:ea typeface="Courier New"/>
              </a:rPr>
              <a:t>G=nx.Graph()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ffffff"/>
                </a:solidFill>
                <a:latin typeface="Courier New"/>
                <a:ea typeface="Courier New"/>
              </a:rPr>
              <a:t>G.add_node("spam”)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ffffff"/>
                </a:solidFill>
                <a:latin typeface="Courier New"/>
                <a:ea typeface="Courier New"/>
              </a:rPr>
              <a:t>G.add_edge(1,2)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ffffff"/>
                </a:solidFill>
                <a:latin typeface="Courier New"/>
                <a:ea typeface="Courier New"/>
              </a:rPr>
              <a:t>print(list(G.nodes()))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ffffff"/>
                </a:solidFill>
                <a:latin typeface="Courier New"/>
                <a:ea typeface="Courier New"/>
              </a:rPr>
              <a:t>print(list(G.edges())) [(1, 2)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8" name="Google Shape;221;p23"/>
          <p:cNvSpPr/>
          <p:nvPr/>
        </p:nvSpPr>
        <p:spPr>
          <a:xfrm>
            <a:off x="6993720" y="3855960"/>
            <a:ext cx="3265920" cy="2743920"/>
          </a:xfrm>
          <a:prstGeom prst="roundRect">
            <a:avLst>
              <a:gd name="adj" fmla="val 16667"/>
            </a:avLst>
          </a:prstGeom>
          <a:solidFill>
            <a:srgbClr val="4d6bb4"/>
          </a:solidFill>
          <a:ln w="12700">
            <a:solidFill>
              <a:srgbClr val="4d69ad"/>
            </a:solidFill>
            <a:round/>
          </a:ln>
          <a:effectLst>
            <a:outerShdw algn="bl" blurRad="39960" dist="23040" rotWithShape="0">
              <a:srgbClr val="000000">
                <a:alpha val="4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ffffff"/>
                </a:solidFill>
                <a:latin typeface="Courier New"/>
                <a:ea typeface="Courier New"/>
              </a:rPr>
              <a:t>[1, 2, ‘spam’]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ffffff"/>
                </a:solidFill>
                <a:latin typeface="Courier New"/>
                <a:ea typeface="Courier New"/>
              </a:rPr>
              <a:t>[(1,2)]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79" dur="indefinite" restart="never" nodeType="tmRoot">
          <p:childTnLst>
            <p:seq>
              <p:cTn id="280" dur="indefinite" nodeType="mainSeq">
                <p:childTnLst>
                  <p:par>
                    <p:cTn id="281" fill="hold">
                      <p:stCondLst>
                        <p:cond delay="indefinite"/>
                      </p:stCondLst>
                      <p:childTnLst>
                        <p:par>
                          <p:cTn id="282" fill="hold">
                            <p:stCondLst>
                              <p:cond delay="0"/>
                            </p:stCondLst>
                            <p:childTnLst>
                              <p:par>
                                <p:cTn id="28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5" fill="hold">
                      <p:stCondLst>
                        <p:cond delay="indefinite"/>
                      </p:stCondLst>
                      <p:childTnLst>
                        <p:par>
                          <p:cTn id="286" fill="hold">
                            <p:stCondLst>
                              <p:cond delay="0"/>
                            </p:stCondLst>
                            <p:childTnLst>
                              <p:par>
                                <p:cTn id="28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9" fill="hold">
                      <p:stCondLst>
                        <p:cond delay="indefinite"/>
                      </p:stCondLst>
                      <p:childTnLst>
                        <p:par>
                          <p:cTn id="290" fill="hold">
                            <p:stCondLst>
                              <p:cond delay="0"/>
                            </p:stCondLst>
                            <p:childTnLst>
                              <p:par>
                                <p:cTn id="29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3" fill="hold">
                      <p:stCondLst>
                        <p:cond delay="indefinite"/>
                      </p:stCondLst>
                      <p:childTnLst>
                        <p:par>
                          <p:cTn id="294" fill="hold">
                            <p:stCondLst>
                              <p:cond delay="0"/>
                            </p:stCondLst>
                            <p:childTnLst>
                              <p:par>
                                <p:cTn id="29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7" fill="hold">
                      <p:stCondLst>
                        <p:cond delay="indefinite"/>
                      </p:stCondLst>
                      <p:childTnLst>
                        <p:par>
                          <p:cTn id="298" fill="hold">
                            <p:stCondLst>
                              <p:cond delay="0"/>
                            </p:stCondLst>
                            <p:childTnLst>
                              <p:par>
                                <p:cTn id="29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1" fill="hold">
                      <p:stCondLst>
                        <p:cond delay="indefinite"/>
                      </p:stCondLst>
                      <p:childTnLst>
                        <p:par>
                          <p:cTn id="302" fill="hold">
                            <p:stCondLst>
                              <p:cond delay="0"/>
                            </p:stCondLst>
                            <p:childTnLst>
                              <p:par>
                                <p:cTn id="30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7721280" cy="13712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600" spc="-1" strike="noStrike">
                <a:solidFill>
                  <a:srgbClr val="d1282e"/>
                </a:solidFill>
                <a:latin typeface="Arial Black"/>
                <a:ea typeface="Arial Black"/>
              </a:rPr>
              <a:t>STORING A GRAPH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0" name="PlaceHolder 2"/>
          <p:cNvSpPr>
            <a:spLocks noGrp="1"/>
          </p:cNvSpPr>
          <p:nvPr>
            <p:ph/>
          </p:nvPr>
        </p:nvSpPr>
        <p:spPr>
          <a:xfrm>
            <a:off x="609480" y="1752480"/>
            <a:ext cx="10159560" cy="43732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Three main ways to </a:t>
            </a:r>
            <a:r>
              <a:rPr b="1" lang="en-US" sz="2000" spc="-1" strike="noStrike">
                <a:solidFill>
                  <a:srgbClr val="d1282e"/>
                </a:solidFill>
                <a:latin typeface="Arial"/>
                <a:ea typeface="Arial"/>
              </a:rPr>
              <a:t>represent</a:t>
            </a: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 a graph in memory: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Adjacency lists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Adjacency dictionaries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Adjacency matrix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The storage decision should be made based on the expected use case of your graph: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Static analysis only?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Frequent updates to the structure?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Frequent updates to semantic information?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1" name="PlaceHolder 3"/>
          <p:cNvSpPr>
            <a:spLocks noGrp="1"/>
          </p:cNvSpPr>
          <p:nvPr>
            <p:ph type="sldNum" idx="20"/>
          </p:nvPr>
        </p:nvSpPr>
        <p:spPr>
          <a:xfrm rot="16200000">
            <a:off x="11188800" y="5824800"/>
            <a:ext cx="1315440" cy="4863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tabLst>
                <a:tab algn="l" pos="0"/>
              </a:tabLst>
              <a:defRPr b="1" lang="en-US" sz="2400" spc="-1" strike="noStrike">
                <a:solidFill>
                  <a:srgbClr val="d1282e"/>
                </a:solidFill>
                <a:latin typeface="Arial"/>
                <a:ea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fld id="{BCBCF43F-AE22-49EA-ABEF-116E93E43A26}" type="slidenum">
              <a:rPr b="1" lang="en-US" sz="2400" spc="-1" strike="noStrike">
                <a:solidFill>
                  <a:srgbClr val="d1282e"/>
                </a:solidFill>
                <a:latin typeface="Arial"/>
                <a:ea typeface="Arial"/>
              </a:rPr>
              <a:t>11</a:t>
            </a:fld>
            <a:endParaRPr b="0" lang="en-US" sz="24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05" dur="indefinite" restart="never" nodeType="tmRoot">
          <p:childTnLst>
            <p:seq>
              <p:cTn id="306" dur="indefinite" nodeType="mainSeq">
                <p:childTnLst>
                  <p:par>
                    <p:cTn id="307" fill="hold">
                      <p:stCondLst>
                        <p:cond delay="indefinite"/>
                      </p:stCondLst>
                      <p:childTnLst>
                        <p:par>
                          <p:cTn id="308" fill="hold">
                            <p:stCondLst>
                              <p:cond delay="0"/>
                            </p:stCondLst>
                            <p:childTnLst>
                              <p:par>
                                <p:cTn id="30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1" fill="hold">
                      <p:stCondLst>
                        <p:cond delay="indefinite"/>
                      </p:stCondLst>
                      <p:childTnLst>
                        <p:par>
                          <p:cTn id="312" fill="hold">
                            <p:stCondLst>
                              <p:cond delay="0"/>
                            </p:stCondLst>
                            <p:childTnLst>
                              <p:par>
                                <p:cTn id="31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5" fill="hold">
                      <p:stCondLst>
                        <p:cond delay="indefinite"/>
                      </p:stCondLst>
                      <p:childTnLst>
                        <p:par>
                          <p:cTn id="316" fill="hold">
                            <p:stCondLst>
                              <p:cond delay="0"/>
                            </p:stCondLst>
                            <p:childTnLst>
                              <p:par>
                                <p:cTn id="31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9" fill="hold">
                      <p:stCondLst>
                        <p:cond delay="indefinite"/>
                      </p:stCondLst>
                      <p:childTnLst>
                        <p:par>
                          <p:cTn id="320" fill="hold">
                            <p:stCondLst>
                              <p:cond delay="0"/>
                            </p:stCondLst>
                            <p:childTnLst>
                              <p:par>
                                <p:cTn id="32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3" fill="hold">
                      <p:stCondLst>
                        <p:cond delay="indefinite"/>
                      </p:stCondLst>
                      <p:childTnLst>
                        <p:par>
                          <p:cTn id="324" fill="hold">
                            <p:stCondLst>
                              <p:cond delay="0"/>
                            </p:stCondLst>
                            <p:childTnLst>
                              <p:par>
                                <p:cTn id="32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7" fill="hold">
                      <p:stCondLst>
                        <p:cond delay="indefinite"/>
                      </p:stCondLst>
                      <p:childTnLst>
                        <p:par>
                          <p:cTn id="328" fill="hold">
                            <p:stCondLst>
                              <p:cond delay="0"/>
                            </p:stCondLst>
                            <p:childTnLst>
                              <p:par>
                                <p:cTn id="32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1" fill="hold">
                      <p:stCondLst>
                        <p:cond delay="indefinite"/>
                      </p:stCondLst>
                      <p:childTnLst>
                        <p:par>
                          <p:cTn id="332" fill="hold">
                            <p:stCondLst>
                              <p:cond delay="0"/>
                            </p:stCondLst>
                            <p:childTnLst>
                              <p:par>
                                <p:cTn id="33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5" fill="hold">
                      <p:stCondLst>
                        <p:cond delay="indefinite"/>
                      </p:stCondLst>
                      <p:childTnLst>
                        <p:par>
                          <p:cTn id="336" fill="hold">
                            <p:stCondLst>
                              <p:cond delay="0"/>
                            </p:stCondLst>
                            <p:childTnLst>
                              <p:par>
                                <p:cTn id="33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9" fill="hold">
                      <p:stCondLst>
                        <p:cond delay="indefinite"/>
                      </p:stCondLst>
                      <p:childTnLst>
                        <p:par>
                          <p:cTn id="340" fill="hold">
                            <p:stCondLst>
                              <p:cond delay="0"/>
                            </p:stCondLst>
                            <p:childTnLst>
                              <p:par>
                                <p:cTn id="34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7721280" cy="13712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600" spc="-1" strike="noStrike">
                <a:solidFill>
                  <a:srgbClr val="d1282e"/>
                </a:solidFill>
                <a:latin typeface="Arial Black"/>
                <a:ea typeface="Arial Black"/>
              </a:rPr>
              <a:t>ADJACENCY LISTS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3" name="PlaceHolder 2"/>
          <p:cNvSpPr>
            <a:spLocks noGrp="1"/>
          </p:cNvSpPr>
          <p:nvPr>
            <p:ph/>
          </p:nvPr>
        </p:nvSpPr>
        <p:spPr>
          <a:xfrm>
            <a:off x="609480" y="1752480"/>
            <a:ext cx="10159560" cy="43732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fontScale="93000"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For each vertex, store an array of the vertices it connects to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969"/>
              </a:spcBef>
              <a:buNone/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969"/>
              </a:spcBef>
              <a:buNone/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969"/>
              </a:spcBef>
              <a:buNone/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969"/>
              </a:spcBef>
              <a:buNone/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969"/>
              </a:spcBef>
              <a:buNone/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969"/>
              </a:spcBef>
              <a:buNone/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969"/>
              </a:spcBef>
              <a:buNone/>
              <a:tabLst>
                <a:tab algn="l" pos="0"/>
              </a:tabLst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Pros:  ????????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969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Iterate over all outgoing edges; easy to add an edge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969"/>
              </a:spcBef>
              <a:buNone/>
              <a:tabLst>
                <a:tab algn="l" pos="0"/>
              </a:tabLst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Cons:  ????????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969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Checking for the existence of an edge is O(|V|), deleting is hard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4" name="PlaceHolder 3"/>
          <p:cNvSpPr>
            <a:spLocks noGrp="1"/>
          </p:cNvSpPr>
          <p:nvPr>
            <p:ph type="sldNum" idx="21"/>
          </p:nvPr>
        </p:nvSpPr>
        <p:spPr>
          <a:xfrm rot="16200000">
            <a:off x="11188800" y="5824800"/>
            <a:ext cx="1315440" cy="4863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tabLst>
                <a:tab algn="l" pos="0"/>
              </a:tabLst>
              <a:defRPr b="1" lang="en-US" sz="2400" spc="-1" strike="noStrike">
                <a:solidFill>
                  <a:srgbClr val="d1282e"/>
                </a:solidFill>
                <a:latin typeface="Arial"/>
                <a:ea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fld id="{683D5E05-6A83-4CBF-8C14-E63711ABD892}" type="slidenum">
              <a:rPr b="1" lang="en-US" sz="2400" spc="-1" strike="noStrike">
                <a:solidFill>
                  <a:srgbClr val="d1282e"/>
                </a:solidFill>
                <a:latin typeface="Arial"/>
                <a:ea typeface="Arial"/>
              </a:rPr>
              <a:t>12</a:t>
            </a:fld>
            <a:endParaRPr b="0" lang="en-US" sz="2400" spc="-1" strike="noStrike">
              <a:latin typeface="Times New Roman"/>
            </a:endParaRPr>
          </a:p>
        </p:txBody>
      </p:sp>
      <p:grpSp>
        <p:nvGrpSpPr>
          <p:cNvPr id="185" name="Google Shape;236;p25"/>
          <p:cNvGrpSpPr/>
          <p:nvPr/>
        </p:nvGrpSpPr>
        <p:grpSpPr>
          <a:xfrm>
            <a:off x="2401920" y="2608920"/>
            <a:ext cx="2415960" cy="1682640"/>
            <a:chOff x="2401920" y="2608920"/>
            <a:chExt cx="2415960" cy="1682640"/>
          </a:xfrm>
        </p:grpSpPr>
        <p:sp>
          <p:nvSpPr>
            <p:cNvPr id="186" name="Google Shape;237;p25"/>
            <p:cNvSpPr/>
            <p:nvPr/>
          </p:nvSpPr>
          <p:spPr>
            <a:xfrm>
              <a:off x="3610080" y="2608920"/>
              <a:ext cx="603720" cy="603720"/>
            </a:xfrm>
            <a:prstGeom prst="ellipse">
              <a:avLst/>
            </a:prstGeom>
            <a:solidFill>
              <a:schemeClr val="dk1"/>
            </a:solidFill>
            <a:ln w="2857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anchor="ctr">
              <a:noAutofit/>
            </a:bodyPr>
            <a:p>
              <a:pPr algn="ctr"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Arial"/>
                  <a:ea typeface="Arial"/>
                </a:rPr>
                <a:t>C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187" name="Google Shape;238;p25"/>
            <p:cNvSpPr/>
            <p:nvPr/>
          </p:nvSpPr>
          <p:spPr>
            <a:xfrm>
              <a:off x="3006000" y="3687840"/>
              <a:ext cx="603720" cy="603720"/>
            </a:xfrm>
            <a:prstGeom prst="ellipse">
              <a:avLst/>
            </a:prstGeom>
            <a:solidFill>
              <a:schemeClr val="dk1"/>
            </a:solidFill>
            <a:ln w="2857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anchor="ctr">
              <a:noAutofit/>
            </a:bodyPr>
            <a:p>
              <a:pPr algn="ctr"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Arial"/>
                  <a:ea typeface="Arial"/>
                </a:rPr>
                <a:t>B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188" name="Google Shape;239;p25"/>
            <p:cNvSpPr/>
            <p:nvPr/>
          </p:nvSpPr>
          <p:spPr>
            <a:xfrm>
              <a:off x="4214160" y="3687840"/>
              <a:ext cx="603720" cy="603720"/>
            </a:xfrm>
            <a:prstGeom prst="ellipse">
              <a:avLst/>
            </a:prstGeom>
            <a:solidFill>
              <a:schemeClr val="dk1"/>
            </a:solidFill>
            <a:ln w="2857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anchor="ctr">
              <a:noAutofit/>
            </a:bodyPr>
            <a:p>
              <a:pPr algn="ctr"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Arial"/>
                  <a:ea typeface="Arial"/>
                </a:rPr>
                <a:t>D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189" name="Google Shape;240;p25"/>
            <p:cNvSpPr/>
            <p:nvPr/>
          </p:nvSpPr>
          <p:spPr>
            <a:xfrm>
              <a:off x="2401920" y="2608920"/>
              <a:ext cx="603720" cy="603720"/>
            </a:xfrm>
            <a:prstGeom prst="ellipse">
              <a:avLst/>
            </a:prstGeom>
            <a:solidFill>
              <a:schemeClr val="dk1"/>
            </a:solidFill>
            <a:ln w="2857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anchor="ctr">
              <a:noAutofit/>
            </a:bodyPr>
            <a:p>
              <a:pPr algn="ctr"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Arial"/>
                  <a:ea typeface="Arial"/>
                </a:rPr>
                <a:t>A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190" name="Google Shape;241;p25"/>
            <p:cNvSpPr/>
            <p:nvPr/>
          </p:nvSpPr>
          <p:spPr>
            <a:xfrm rot="16200000">
              <a:off x="3308040" y="2306880"/>
              <a:ext cx="12240" cy="780840"/>
            </a:xfrm>
            <a:prstGeom prst="curvedConnector3">
              <a:avLst>
                <a:gd name="adj1" fmla="val 2496669"/>
              </a:avLst>
            </a:prstGeom>
            <a:noFill/>
            <a:ln w="41275">
              <a:solidFill>
                <a:srgbClr val="000000"/>
              </a:solidFill>
              <a:round/>
              <a:tailEnd len="med" type="triangle" w="med"/>
            </a:ln>
            <a:effectLst>
              <a:outerShdw algn="bl" blurRad="39960" dist="23040" rotWithShape="0">
                <a:srgbClr val="000000">
                  <a:alpha val="4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191" name="Google Shape;242;p25"/>
            <p:cNvSpPr/>
            <p:nvPr/>
          </p:nvSpPr>
          <p:spPr>
            <a:xfrm flipH="1" rot="16200000">
              <a:off x="3911760" y="3812400"/>
              <a:ext cx="12240" cy="780840"/>
            </a:xfrm>
            <a:prstGeom prst="curvedConnector3">
              <a:avLst>
                <a:gd name="adj1" fmla="val 2496669"/>
              </a:avLst>
            </a:prstGeom>
            <a:noFill/>
            <a:ln w="41275">
              <a:solidFill>
                <a:srgbClr val="000000"/>
              </a:solidFill>
              <a:round/>
              <a:tailEnd len="med" type="triangle" w="med"/>
            </a:ln>
            <a:effectLst>
              <a:outerShdw algn="bl" blurRad="39960" dist="23040" rotWithShape="0">
                <a:srgbClr val="000000">
                  <a:alpha val="4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192" name="Google Shape;243;p25"/>
            <p:cNvSpPr/>
            <p:nvPr/>
          </p:nvSpPr>
          <p:spPr>
            <a:xfrm rot="10800000">
              <a:off x="3006360" y="2910600"/>
              <a:ext cx="58248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41275">
              <a:solidFill>
                <a:srgbClr val="000000"/>
              </a:solidFill>
              <a:round/>
              <a:tailEnd len="med" type="triangle" w="med"/>
            </a:ln>
            <a:effectLst>
              <a:outerShdw algn="bl" blurRad="39960" dist="23040" rotWithShape="0">
                <a:srgbClr val="000000">
                  <a:alpha val="4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193" name="Google Shape;244;p25"/>
            <p:cNvSpPr/>
            <p:nvPr/>
          </p:nvSpPr>
          <p:spPr>
            <a:xfrm flipH="1" rot="10800000">
              <a:off x="3521160" y="3124800"/>
              <a:ext cx="176760" cy="6512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41275">
              <a:solidFill>
                <a:srgbClr val="000000"/>
              </a:solidFill>
              <a:round/>
              <a:tailEnd len="med" type="triangle" w="med"/>
            </a:ln>
            <a:effectLst>
              <a:outerShdw algn="bl" blurRad="39960" dist="23040" rotWithShape="0">
                <a:srgbClr val="000000">
                  <a:alpha val="4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</p:grpSp>
      <p:graphicFrame>
        <p:nvGraphicFramePr>
          <p:cNvPr id="194" name="Google Shape;245;p25"/>
          <p:cNvGraphicFramePr/>
          <p:nvPr/>
        </p:nvGraphicFramePr>
        <p:xfrm>
          <a:off x="5896440" y="2523240"/>
          <a:ext cx="4028400" cy="1854000"/>
        </p:xfrm>
        <a:graphic>
          <a:graphicData uri="http://schemas.openxmlformats.org/drawingml/2006/table">
            <a:tbl>
              <a:tblPr/>
              <a:tblGrid>
                <a:gridCol w="2014200"/>
                <a:gridCol w="2014200"/>
              </a:tblGrid>
              <a:tr h="37080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n-US" sz="1800" spc="-1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</a:rPr>
                        <a:t>Vertex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91440" marR="914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n-US" sz="1800" spc="-1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</a:rPr>
                        <a:t>Neighbors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91440" marR="914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</a:tr>
              <a:tr h="37080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A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91440" marR="914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[C]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91440" marR="914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37080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B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91440" marR="914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[C, D]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91440" marR="914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37080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C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91440" marR="914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[A]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91440" marR="914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37080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D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91440" marR="914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[]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91440" marR="914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43" dur="indefinite" restart="never" nodeType="tmRoot">
          <p:childTnLst>
            <p:seq>
              <p:cTn id="344" dur="indefinite" nodeType="mainSeq">
                <p:childTnLst>
                  <p:par>
                    <p:cTn id="345" fill="hold">
                      <p:stCondLst>
                        <p:cond delay="indefinite"/>
                      </p:stCondLst>
                      <p:childTnLst>
                        <p:par>
                          <p:cTn id="346" fill="hold">
                            <p:stCondLst>
                              <p:cond delay="0"/>
                            </p:stCondLst>
                            <p:childTnLst>
                              <p:par>
                                <p:cTn id="34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9" fill="hold">
                      <p:stCondLst>
                        <p:cond delay="indefinite"/>
                      </p:stCondLst>
                      <p:childTnLst>
                        <p:par>
                          <p:cTn id="350" fill="hold">
                            <p:stCondLst>
                              <p:cond delay="0"/>
                            </p:stCondLst>
                            <p:childTnLst>
                              <p:par>
                                <p:cTn id="35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3" fill="hold">
                      <p:stCondLst>
                        <p:cond delay="indefinite"/>
                      </p:stCondLst>
                      <p:childTnLst>
                        <p:par>
                          <p:cTn id="354" fill="hold">
                            <p:stCondLst>
                              <p:cond delay="0"/>
                            </p:stCondLst>
                            <p:childTnLst>
                              <p:par>
                                <p:cTn id="35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7" fill="hold">
                      <p:stCondLst>
                        <p:cond delay="indefinite"/>
                      </p:stCondLst>
                      <p:childTnLst>
                        <p:par>
                          <p:cTn id="358" fill="hold">
                            <p:stCondLst>
                              <p:cond delay="0"/>
                            </p:stCondLst>
                            <p:childTnLst>
                              <p:par>
                                <p:cTn id="35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1" fill="hold">
                      <p:stCondLst>
                        <p:cond delay="indefinite"/>
                      </p:stCondLst>
                      <p:childTnLst>
                        <p:par>
                          <p:cTn id="362" fill="hold">
                            <p:stCondLst>
                              <p:cond delay="0"/>
                            </p:stCondLst>
                            <p:childTnLst>
                              <p:par>
                                <p:cTn id="36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5" fill="hold">
                      <p:stCondLst>
                        <p:cond delay="indefinite"/>
                      </p:stCondLst>
                      <p:childTnLst>
                        <p:par>
                          <p:cTn id="366" fill="hold">
                            <p:stCondLst>
                              <p:cond delay="0"/>
                            </p:stCondLst>
                            <p:childTnLst>
                              <p:par>
                                <p:cTn id="36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9" fill="hold">
                      <p:stCondLst>
                        <p:cond delay="indefinite"/>
                      </p:stCondLst>
                      <p:childTnLst>
                        <p:par>
                          <p:cTn id="370" fill="hold">
                            <p:stCondLst>
                              <p:cond delay="0"/>
                            </p:stCondLst>
                            <p:childTnLst>
                              <p:par>
                                <p:cTn id="37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3" fill="hold">
                      <p:stCondLst>
                        <p:cond delay="indefinite"/>
                      </p:stCondLst>
                      <p:childTnLst>
                        <p:par>
                          <p:cTn id="374" fill="hold">
                            <p:stCondLst>
                              <p:cond delay="0"/>
                            </p:stCondLst>
                            <p:childTnLst>
                              <p:par>
                                <p:cTn id="37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7" fill="hold">
                      <p:stCondLst>
                        <p:cond delay="indefinite"/>
                      </p:stCondLst>
                      <p:childTnLst>
                        <p:par>
                          <p:cTn id="378" fill="hold">
                            <p:stCondLst>
                              <p:cond delay="0"/>
                            </p:stCondLst>
                            <p:childTnLst>
                              <p:par>
                                <p:cTn id="37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1" fill="hold">
                      <p:stCondLst>
                        <p:cond delay="indefinite"/>
                      </p:stCondLst>
                      <p:childTnLst>
                        <p:par>
                          <p:cTn id="382" fill="hold">
                            <p:stCondLst>
                              <p:cond delay="0"/>
                            </p:stCondLst>
                            <p:childTnLst>
                              <p:par>
                                <p:cTn id="38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5" fill="hold">
                      <p:stCondLst>
                        <p:cond delay="indefinite"/>
                      </p:stCondLst>
                      <p:childTnLst>
                        <p:par>
                          <p:cTn id="386" fill="hold">
                            <p:stCondLst>
                              <p:cond delay="0"/>
                            </p:stCondLst>
                            <p:childTnLst>
                              <p:par>
                                <p:cTn id="38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9" fill="hold">
                      <p:stCondLst>
                        <p:cond delay="indefinite"/>
                      </p:stCondLst>
                      <p:childTnLst>
                        <p:par>
                          <p:cTn id="390" fill="hold">
                            <p:stCondLst>
                              <p:cond delay="0"/>
                            </p:stCondLst>
                            <p:childTnLst>
                              <p:par>
                                <p:cTn id="39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3" fill="hold">
                      <p:stCondLst>
                        <p:cond delay="indefinite"/>
                      </p:stCondLst>
                      <p:childTnLst>
                        <p:par>
                          <p:cTn id="394" fill="hold">
                            <p:stCondLst>
                              <p:cond delay="0"/>
                            </p:stCondLst>
                            <p:childTnLst>
                              <p:par>
                                <p:cTn id="39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7721280" cy="13712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600" spc="-1" strike="noStrike">
                <a:solidFill>
                  <a:srgbClr val="d1282e"/>
                </a:solidFill>
                <a:latin typeface="Arial Black"/>
                <a:ea typeface="Arial Black"/>
              </a:rPr>
              <a:t>ADJACENCY DICTIONARIES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6" name="PlaceHolder 2"/>
          <p:cNvSpPr>
            <a:spLocks noGrp="1"/>
          </p:cNvSpPr>
          <p:nvPr>
            <p:ph/>
          </p:nvPr>
        </p:nvSpPr>
        <p:spPr>
          <a:xfrm>
            <a:off x="609480" y="1752480"/>
            <a:ext cx="10159560" cy="43732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fontScale="93000"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For each vertex, store a dictionary of vertices it connects to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969"/>
              </a:spcBef>
              <a:buNone/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969"/>
              </a:spcBef>
              <a:buNone/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969"/>
              </a:spcBef>
              <a:buNone/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969"/>
              </a:spcBef>
              <a:buNone/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969"/>
              </a:spcBef>
              <a:buNone/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969"/>
              </a:spcBef>
              <a:buNone/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969"/>
              </a:spcBef>
              <a:buNone/>
              <a:tabLst>
                <a:tab algn="l" pos="0"/>
              </a:tabLst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Pros:  ?????????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969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O(1) to add, remove, query edges 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969"/>
              </a:spcBef>
              <a:buNone/>
              <a:tabLst>
                <a:tab algn="l" pos="0"/>
              </a:tabLst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Cons:  ?????????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969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Overhead (memory, caching, etc)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7" name="PlaceHolder 3"/>
          <p:cNvSpPr>
            <a:spLocks noGrp="1"/>
          </p:cNvSpPr>
          <p:nvPr>
            <p:ph type="sldNum" idx="22"/>
          </p:nvPr>
        </p:nvSpPr>
        <p:spPr>
          <a:xfrm rot="16200000">
            <a:off x="11188800" y="5824800"/>
            <a:ext cx="1315440" cy="4863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tabLst>
                <a:tab algn="l" pos="0"/>
              </a:tabLst>
              <a:defRPr b="1" lang="en-US" sz="2400" spc="-1" strike="noStrike">
                <a:solidFill>
                  <a:srgbClr val="d1282e"/>
                </a:solidFill>
                <a:latin typeface="Arial"/>
                <a:ea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fld id="{54135162-BC25-4DC1-8ADD-E6F55D84D5D5}" type="slidenum">
              <a:rPr b="1" lang="en-US" sz="2400" spc="-1" strike="noStrike">
                <a:solidFill>
                  <a:srgbClr val="d1282e"/>
                </a:solidFill>
                <a:latin typeface="Arial"/>
                <a:ea typeface="Arial"/>
              </a:rPr>
              <a:t>13</a:t>
            </a:fld>
            <a:endParaRPr b="0" lang="en-US" sz="2400" spc="-1" strike="noStrike">
              <a:latin typeface="Times New Roman"/>
            </a:endParaRPr>
          </a:p>
        </p:txBody>
      </p:sp>
      <p:grpSp>
        <p:nvGrpSpPr>
          <p:cNvPr id="198" name="Google Shape;253;p26"/>
          <p:cNvGrpSpPr/>
          <p:nvPr/>
        </p:nvGrpSpPr>
        <p:grpSpPr>
          <a:xfrm>
            <a:off x="2401920" y="2608920"/>
            <a:ext cx="2415960" cy="1682640"/>
            <a:chOff x="2401920" y="2608920"/>
            <a:chExt cx="2415960" cy="1682640"/>
          </a:xfrm>
        </p:grpSpPr>
        <p:sp>
          <p:nvSpPr>
            <p:cNvPr id="199" name="Google Shape;254;p26"/>
            <p:cNvSpPr/>
            <p:nvPr/>
          </p:nvSpPr>
          <p:spPr>
            <a:xfrm>
              <a:off x="3610080" y="2608920"/>
              <a:ext cx="603720" cy="603720"/>
            </a:xfrm>
            <a:prstGeom prst="ellipse">
              <a:avLst/>
            </a:prstGeom>
            <a:solidFill>
              <a:schemeClr val="dk1"/>
            </a:solidFill>
            <a:ln w="2857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anchor="ctr">
              <a:noAutofit/>
            </a:bodyPr>
            <a:p>
              <a:pPr algn="ctr"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Arial"/>
                  <a:ea typeface="Arial"/>
                </a:rPr>
                <a:t>C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200" name="Google Shape;255;p26"/>
            <p:cNvSpPr/>
            <p:nvPr/>
          </p:nvSpPr>
          <p:spPr>
            <a:xfrm>
              <a:off x="3006000" y="3687840"/>
              <a:ext cx="603720" cy="603720"/>
            </a:xfrm>
            <a:prstGeom prst="ellipse">
              <a:avLst/>
            </a:prstGeom>
            <a:solidFill>
              <a:schemeClr val="dk1"/>
            </a:solidFill>
            <a:ln w="2857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anchor="ctr">
              <a:noAutofit/>
            </a:bodyPr>
            <a:p>
              <a:pPr algn="ctr"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Arial"/>
                  <a:ea typeface="Arial"/>
                </a:rPr>
                <a:t>B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201" name="Google Shape;256;p26"/>
            <p:cNvSpPr/>
            <p:nvPr/>
          </p:nvSpPr>
          <p:spPr>
            <a:xfrm>
              <a:off x="4214160" y="3687840"/>
              <a:ext cx="603720" cy="603720"/>
            </a:xfrm>
            <a:prstGeom prst="ellipse">
              <a:avLst/>
            </a:prstGeom>
            <a:solidFill>
              <a:schemeClr val="dk1"/>
            </a:solidFill>
            <a:ln w="2857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anchor="ctr">
              <a:noAutofit/>
            </a:bodyPr>
            <a:p>
              <a:pPr algn="ctr"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Arial"/>
                  <a:ea typeface="Arial"/>
                </a:rPr>
                <a:t>D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202" name="Google Shape;257;p26"/>
            <p:cNvSpPr/>
            <p:nvPr/>
          </p:nvSpPr>
          <p:spPr>
            <a:xfrm>
              <a:off x="2401920" y="2608920"/>
              <a:ext cx="603720" cy="603720"/>
            </a:xfrm>
            <a:prstGeom prst="ellipse">
              <a:avLst/>
            </a:prstGeom>
            <a:solidFill>
              <a:schemeClr val="dk1"/>
            </a:solidFill>
            <a:ln w="2857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anchor="ctr">
              <a:noAutofit/>
            </a:bodyPr>
            <a:p>
              <a:pPr algn="ctr"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Arial"/>
                  <a:ea typeface="Arial"/>
                </a:rPr>
                <a:t>A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203" name="Google Shape;258;p26"/>
            <p:cNvSpPr/>
            <p:nvPr/>
          </p:nvSpPr>
          <p:spPr>
            <a:xfrm rot="16200000">
              <a:off x="3308040" y="2306880"/>
              <a:ext cx="12240" cy="780840"/>
            </a:xfrm>
            <a:prstGeom prst="curvedConnector3">
              <a:avLst>
                <a:gd name="adj1" fmla="val 2496669"/>
              </a:avLst>
            </a:prstGeom>
            <a:noFill/>
            <a:ln w="41275">
              <a:solidFill>
                <a:srgbClr val="000000"/>
              </a:solidFill>
              <a:round/>
              <a:tailEnd len="med" type="triangle" w="med"/>
            </a:ln>
            <a:effectLst>
              <a:outerShdw algn="bl" blurRad="39960" dist="23040" rotWithShape="0">
                <a:srgbClr val="000000">
                  <a:alpha val="4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204" name="Google Shape;259;p26"/>
            <p:cNvSpPr/>
            <p:nvPr/>
          </p:nvSpPr>
          <p:spPr>
            <a:xfrm flipH="1" rot="16200000">
              <a:off x="3911760" y="3812400"/>
              <a:ext cx="12240" cy="780840"/>
            </a:xfrm>
            <a:prstGeom prst="curvedConnector3">
              <a:avLst>
                <a:gd name="adj1" fmla="val 2496669"/>
              </a:avLst>
            </a:prstGeom>
            <a:noFill/>
            <a:ln w="41275">
              <a:solidFill>
                <a:srgbClr val="000000"/>
              </a:solidFill>
              <a:round/>
              <a:tailEnd len="med" type="triangle" w="med"/>
            </a:ln>
            <a:effectLst>
              <a:outerShdw algn="bl" blurRad="39960" dist="23040" rotWithShape="0">
                <a:srgbClr val="000000">
                  <a:alpha val="4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205" name="Google Shape;260;p26"/>
            <p:cNvSpPr/>
            <p:nvPr/>
          </p:nvSpPr>
          <p:spPr>
            <a:xfrm rot="10800000">
              <a:off x="3006360" y="2910600"/>
              <a:ext cx="58248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41275">
              <a:solidFill>
                <a:srgbClr val="000000"/>
              </a:solidFill>
              <a:round/>
              <a:tailEnd len="med" type="triangle" w="med"/>
            </a:ln>
            <a:effectLst>
              <a:outerShdw algn="bl" blurRad="39960" dist="23040" rotWithShape="0">
                <a:srgbClr val="000000">
                  <a:alpha val="4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206" name="Google Shape;261;p26"/>
            <p:cNvSpPr/>
            <p:nvPr/>
          </p:nvSpPr>
          <p:spPr>
            <a:xfrm flipH="1" rot="10800000">
              <a:off x="3521160" y="3124800"/>
              <a:ext cx="176760" cy="6512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41275">
              <a:solidFill>
                <a:srgbClr val="000000"/>
              </a:solidFill>
              <a:round/>
              <a:tailEnd len="med" type="triangle" w="med"/>
            </a:ln>
            <a:effectLst>
              <a:outerShdw algn="bl" blurRad="39960" dist="23040" rotWithShape="0">
                <a:srgbClr val="000000">
                  <a:alpha val="4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</p:grpSp>
      <p:graphicFrame>
        <p:nvGraphicFramePr>
          <p:cNvPr id="207" name="Google Shape;262;p26"/>
          <p:cNvGraphicFramePr/>
          <p:nvPr/>
        </p:nvGraphicFramePr>
        <p:xfrm>
          <a:off x="5896440" y="2523240"/>
          <a:ext cx="4028400" cy="1854000"/>
        </p:xfrm>
        <a:graphic>
          <a:graphicData uri="http://schemas.openxmlformats.org/drawingml/2006/table">
            <a:tbl>
              <a:tblPr/>
              <a:tblGrid>
                <a:gridCol w="2014200"/>
                <a:gridCol w="2014200"/>
              </a:tblGrid>
              <a:tr h="37080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n-US" sz="1800" spc="-1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</a:rPr>
                        <a:t>Vertex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91440" marR="914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n-US" sz="1800" spc="-1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</a:rPr>
                        <a:t>Neighbors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91440" marR="914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</a:tr>
              <a:tr h="37080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A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91440" marR="914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{C: 1.0}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91440" marR="914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37080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B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91440" marR="914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{C: 1.0, D: 1.0}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91440" marR="914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37080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C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91440" marR="914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{A: 1.0}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91440" marR="914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37080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D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91440" marR="914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{}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91440" marR="914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97" dur="indefinite" restart="never" nodeType="tmRoot">
          <p:childTnLst>
            <p:seq>
              <p:cTn id="398" dur="indefinite" nodeType="mainSeq">
                <p:childTnLst>
                  <p:par>
                    <p:cTn id="399" fill="hold">
                      <p:stCondLst>
                        <p:cond delay="indefinite"/>
                      </p:stCondLst>
                      <p:childTnLst>
                        <p:par>
                          <p:cTn id="400" fill="hold">
                            <p:stCondLst>
                              <p:cond delay="0"/>
                            </p:stCondLst>
                            <p:childTnLst>
                              <p:par>
                                <p:cTn id="40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3" fill="hold">
                      <p:stCondLst>
                        <p:cond delay="indefinite"/>
                      </p:stCondLst>
                      <p:childTnLst>
                        <p:par>
                          <p:cTn id="404" fill="hold">
                            <p:stCondLst>
                              <p:cond delay="0"/>
                            </p:stCondLst>
                            <p:childTnLst>
                              <p:par>
                                <p:cTn id="40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7" fill="hold">
                      <p:stCondLst>
                        <p:cond delay="indefinite"/>
                      </p:stCondLst>
                      <p:childTnLst>
                        <p:par>
                          <p:cTn id="408" fill="hold">
                            <p:stCondLst>
                              <p:cond delay="0"/>
                            </p:stCondLst>
                            <p:childTnLst>
                              <p:par>
                                <p:cTn id="40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1" fill="hold">
                      <p:stCondLst>
                        <p:cond delay="indefinite"/>
                      </p:stCondLst>
                      <p:childTnLst>
                        <p:par>
                          <p:cTn id="412" fill="hold">
                            <p:stCondLst>
                              <p:cond delay="0"/>
                            </p:stCondLst>
                            <p:childTnLst>
                              <p:par>
                                <p:cTn id="41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5" fill="hold">
                      <p:stCondLst>
                        <p:cond delay="indefinite"/>
                      </p:stCondLst>
                      <p:childTnLst>
                        <p:par>
                          <p:cTn id="416" fill="hold">
                            <p:stCondLst>
                              <p:cond delay="0"/>
                            </p:stCondLst>
                            <p:childTnLst>
                              <p:par>
                                <p:cTn id="41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9" fill="hold">
                      <p:stCondLst>
                        <p:cond delay="indefinite"/>
                      </p:stCondLst>
                      <p:childTnLst>
                        <p:par>
                          <p:cTn id="420" fill="hold">
                            <p:stCondLst>
                              <p:cond delay="0"/>
                            </p:stCondLst>
                            <p:childTnLst>
                              <p:par>
                                <p:cTn id="42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3" fill="hold">
                      <p:stCondLst>
                        <p:cond delay="indefinite"/>
                      </p:stCondLst>
                      <p:childTnLst>
                        <p:par>
                          <p:cTn id="424" fill="hold">
                            <p:stCondLst>
                              <p:cond delay="0"/>
                            </p:stCondLst>
                            <p:childTnLst>
                              <p:par>
                                <p:cTn id="42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7" fill="hold">
                      <p:stCondLst>
                        <p:cond delay="indefinite"/>
                      </p:stCondLst>
                      <p:childTnLst>
                        <p:par>
                          <p:cTn id="428" fill="hold">
                            <p:stCondLst>
                              <p:cond delay="0"/>
                            </p:stCondLst>
                            <p:childTnLst>
                              <p:par>
                                <p:cTn id="42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1" fill="hold">
                      <p:stCondLst>
                        <p:cond delay="indefinite"/>
                      </p:stCondLst>
                      <p:childTnLst>
                        <p:par>
                          <p:cTn id="432" fill="hold">
                            <p:stCondLst>
                              <p:cond delay="0"/>
                            </p:stCondLst>
                            <p:childTnLst>
                              <p:par>
                                <p:cTn id="43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5" fill="hold">
                      <p:stCondLst>
                        <p:cond delay="indefinite"/>
                      </p:stCondLst>
                      <p:childTnLst>
                        <p:par>
                          <p:cTn id="436" fill="hold">
                            <p:stCondLst>
                              <p:cond delay="0"/>
                            </p:stCondLst>
                            <p:childTnLst>
                              <p:par>
                                <p:cTn id="43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9" fill="hold">
                      <p:stCondLst>
                        <p:cond delay="indefinite"/>
                      </p:stCondLst>
                      <p:childTnLst>
                        <p:par>
                          <p:cTn id="440" fill="hold">
                            <p:stCondLst>
                              <p:cond delay="0"/>
                            </p:stCondLst>
                            <p:childTnLst>
                              <p:par>
                                <p:cTn id="44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3" fill="hold">
                      <p:stCondLst>
                        <p:cond delay="indefinite"/>
                      </p:stCondLst>
                      <p:childTnLst>
                        <p:par>
                          <p:cTn id="444" fill="hold">
                            <p:stCondLst>
                              <p:cond delay="0"/>
                            </p:stCondLst>
                            <p:childTnLst>
                              <p:par>
                                <p:cTn id="44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7" fill="hold">
                      <p:stCondLst>
                        <p:cond delay="indefinite"/>
                      </p:stCondLst>
                      <p:childTnLst>
                        <p:par>
                          <p:cTn id="448" fill="hold">
                            <p:stCondLst>
                              <p:cond delay="0"/>
                            </p:stCondLst>
                            <p:childTnLst>
                              <p:par>
                                <p:cTn id="44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7721280" cy="13712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600" spc="-1" strike="noStrike">
                <a:solidFill>
                  <a:srgbClr val="d1282e"/>
                </a:solidFill>
                <a:latin typeface="Arial Black"/>
                <a:ea typeface="Arial Black"/>
              </a:rPr>
              <a:t>ADJACENCY MATRIX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9" name="PlaceHolder 2"/>
          <p:cNvSpPr>
            <a:spLocks noGrp="1"/>
          </p:cNvSpPr>
          <p:nvPr>
            <p:ph/>
          </p:nvPr>
        </p:nvSpPr>
        <p:spPr>
          <a:xfrm>
            <a:off x="609480" y="1752480"/>
            <a:ext cx="10159560" cy="43732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Store the connectivity of the graph in a matrix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Cons:  ?????????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O(|V|</a:t>
            </a:r>
            <a:r>
              <a:rPr b="0" lang="en-US" sz="2000" spc="-1" strike="noStrike" baseline="30000">
                <a:solidFill>
                  <a:srgbClr val="000000"/>
                </a:solidFill>
                <a:latin typeface="Arial"/>
                <a:ea typeface="Arial"/>
              </a:rPr>
              <a:t>2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) space regardless of the number of edges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Almost always stored as a </a:t>
            </a:r>
            <a:r>
              <a:rPr b="1" lang="en-US" sz="2000" spc="-1" strike="noStrike">
                <a:solidFill>
                  <a:srgbClr val="d1282e"/>
                </a:solidFill>
                <a:latin typeface="Arial"/>
                <a:ea typeface="Arial"/>
              </a:rPr>
              <a:t>sparse matrix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0" name="PlaceHolder 3"/>
          <p:cNvSpPr>
            <a:spLocks noGrp="1"/>
          </p:cNvSpPr>
          <p:nvPr>
            <p:ph type="sldNum" idx="23"/>
          </p:nvPr>
        </p:nvSpPr>
        <p:spPr>
          <a:xfrm rot="16200000">
            <a:off x="11188800" y="5824800"/>
            <a:ext cx="1315440" cy="4863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tabLst>
                <a:tab algn="l" pos="0"/>
              </a:tabLst>
              <a:defRPr b="1" lang="en-US" sz="2400" spc="-1" strike="noStrike">
                <a:solidFill>
                  <a:srgbClr val="d1282e"/>
                </a:solidFill>
                <a:latin typeface="Arial"/>
                <a:ea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fld id="{24EC0D84-EF06-4C7F-9A24-5FF7283119A4}" type="slidenum">
              <a:rPr b="1" lang="en-US" sz="2400" spc="-1" strike="noStrike">
                <a:solidFill>
                  <a:srgbClr val="d1282e"/>
                </a:solidFill>
                <a:latin typeface="Arial"/>
                <a:ea typeface="Arial"/>
              </a:rPr>
              <a:t>14</a:t>
            </a:fld>
            <a:endParaRPr b="0" lang="en-US" sz="2400" spc="-1" strike="noStrike">
              <a:latin typeface="Times New Roman"/>
            </a:endParaRPr>
          </a:p>
        </p:txBody>
      </p:sp>
      <p:grpSp>
        <p:nvGrpSpPr>
          <p:cNvPr id="211" name="Google Shape;270;p27"/>
          <p:cNvGrpSpPr/>
          <p:nvPr/>
        </p:nvGrpSpPr>
        <p:grpSpPr>
          <a:xfrm>
            <a:off x="2401920" y="2608920"/>
            <a:ext cx="2415960" cy="1682640"/>
            <a:chOff x="2401920" y="2608920"/>
            <a:chExt cx="2415960" cy="1682640"/>
          </a:xfrm>
        </p:grpSpPr>
        <p:sp>
          <p:nvSpPr>
            <p:cNvPr id="212" name="Google Shape;271;p27"/>
            <p:cNvSpPr/>
            <p:nvPr/>
          </p:nvSpPr>
          <p:spPr>
            <a:xfrm>
              <a:off x="3610080" y="2608920"/>
              <a:ext cx="603720" cy="603720"/>
            </a:xfrm>
            <a:prstGeom prst="ellipse">
              <a:avLst/>
            </a:prstGeom>
            <a:solidFill>
              <a:schemeClr val="dk1"/>
            </a:solidFill>
            <a:ln w="2857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anchor="ctr">
              <a:noAutofit/>
            </a:bodyPr>
            <a:p>
              <a:pPr algn="ctr"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Arial"/>
                  <a:ea typeface="Arial"/>
                </a:rPr>
                <a:t>C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213" name="Google Shape;272;p27"/>
            <p:cNvSpPr/>
            <p:nvPr/>
          </p:nvSpPr>
          <p:spPr>
            <a:xfrm>
              <a:off x="3006000" y="3687840"/>
              <a:ext cx="603720" cy="603720"/>
            </a:xfrm>
            <a:prstGeom prst="ellipse">
              <a:avLst/>
            </a:prstGeom>
            <a:solidFill>
              <a:schemeClr val="dk1"/>
            </a:solidFill>
            <a:ln w="2857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anchor="ctr">
              <a:noAutofit/>
            </a:bodyPr>
            <a:p>
              <a:pPr algn="ctr"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Arial"/>
                  <a:ea typeface="Arial"/>
                </a:rPr>
                <a:t>B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214" name="Google Shape;273;p27"/>
            <p:cNvSpPr/>
            <p:nvPr/>
          </p:nvSpPr>
          <p:spPr>
            <a:xfrm>
              <a:off x="4214160" y="3687840"/>
              <a:ext cx="603720" cy="603720"/>
            </a:xfrm>
            <a:prstGeom prst="ellipse">
              <a:avLst/>
            </a:prstGeom>
            <a:solidFill>
              <a:schemeClr val="dk1"/>
            </a:solidFill>
            <a:ln w="2857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anchor="ctr">
              <a:noAutofit/>
            </a:bodyPr>
            <a:p>
              <a:pPr algn="ctr"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Arial"/>
                  <a:ea typeface="Arial"/>
                </a:rPr>
                <a:t>D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215" name="Google Shape;274;p27"/>
            <p:cNvSpPr/>
            <p:nvPr/>
          </p:nvSpPr>
          <p:spPr>
            <a:xfrm>
              <a:off x="2401920" y="2608920"/>
              <a:ext cx="603720" cy="603720"/>
            </a:xfrm>
            <a:prstGeom prst="ellipse">
              <a:avLst/>
            </a:prstGeom>
            <a:solidFill>
              <a:schemeClr val="dk1"/>
            </a:solidFill>
            <a:ln w="2857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anchor="ctr">
              <a:noAutofit/>
            </a:bodyPr>
            <a:p>
              <a:pPr algn="ctr"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Arial"/>
                  <a:ea typeface="Arial"/>
                </a:rPr>
                <a:t>A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216" name="Google Shape;275;p27"/>
            <p:cNvSpPr/>
            <p:nvPr/>
          </p:nvSpPr>
          <p:spPr>
            <a:xfrm rot="16200000">
              <a:off x="3308040" y="2306880"/>
              <a:ext cx="12240" cy="780840"/>
            </a:xfrm>
            <a:prstGeom prst="curvedConnector3">
              <a:avLst>
                <a:gd name="adj1" fmla="val 2496669"/>
              </a:avLst>
            </a:prstGeom>
            <a:noFill/>
            <a:ln w="41275">
              <a:solidFill>
                <a:srgbClr val="000000"/>
              </a:solidFill>
              <a:round/>
              <a:tailEnd len="med" type="triangle" w="med"/>
            </a:ln>
            <a:effectLst>
              <a:outerShdw algn="bl" blurRad="39960" dist="23040" rotWithShape="0">
                <a:srgbClr val="000000">
                  <a:alpha val="4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217" name="Google Shape;276;p27"/>
            <p:cNvSpPr/>
            <p:nvPr/>
          </p:nvSpPr>
          <p:spPr>
            <a:xfrm flipH="1" rot="16200000">
              <a:off x="3911760" y="3812400"/>
              <a:ext cx="12240" cy="780840"/>
            </a:xfrm>
            <a:prstGeom prst="curvedConnector3">
              <a:avLst>
                <a:gd name="adj1" fmla="val 2496669"/>
              </a:avLst>
            </a:prstGeom>
            <a:noFill/>
            <a:ln w="41275">
              <a:solidFill>
                <a:srgbClr val="000000"/>
              </a:solidFill>
              <a:round/>
              <a:tailEnd len="med" type="triangle" w="med"/>
            </a:ln>
            <a:effectLst>
              <a:outerShdw algn="bl" blurRad="39960" dist="23040" rotWithShape="0">
                <a:srgbClr val="000000">
                  <a:alpha val="4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218" name="Google Shape;277;p27"/>
            <p:cNvSpPr/>
            <p:nvPr/>
          </p:nvSpPr>
          <p:spPr>
            <a:xfrm rot="10800000">
              <a:off x="3006360" y="2910600"/>
              <a:ext cx="58248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41275">
              <a:solidFill>
                <a:srgbClr val="000000"/>
              </a:solidFill>
              <a:round/>
              <a:tailEnd len="med" type="triangle" w="med"/>
            </a:ln>
            <a:effectLst>
              <a:outerShdw algn="bl" blurRad="39960" dist="23040" rotWithShape="0">
                <a:srgbClr val="000000">
                  <a:alpha val="4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219" name="Google Shape;278;p27"/>
            <p:cNvSpPr/>
            <p:nvPr/>
          </p:nvSpPr>
          <p:spPr>
            <a:xfrm flipH="1" rot="10800000">
              <a:off x="3521160" y="3124800"/>
              <a:ext cx="176760" cy="6512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41275">
              <a:solidFill>
                <a:srgbClr val="000000"/>
              </a:solidFill>
              <a:round/>
              <a:tailEnd len="med" type="triangle" w="med"/>
            </a:ln>
            <a:effectLst>
              <a:outerShdw algn="bl" blurRad="39960" dist="23040" rotWithShape="0">
                <a:srgbClr val="000000">
                  <a:alpha val="4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</p:grpSp>
      <p:graphicFrame>
        <p:nvGraphicFramePr>
          <p:cNvPr id="220" name="Google Shape;279;p27"/>
          <p:cNvGraphicFramePr/>
          <p:nvPr/>
        </p:nvGraphicFramePr>
        <p:xfrm>
          <a:off x="6896520" y="2544840"/>
          <a:ext cx="2285640" cy="2285640"/>
        </p:xfrm>
        <a:graphic>
          <a:graphicData uri="http://schemas.openxmlformats.org/drawingml/2006/table">
            <a:tbl>
              <a:tblPr/>
              <a:tblGrid>
                <a:gridCol w="457200"/>
                <a:gridCol w="457200"/>
                <a:gridCol w="457200"/>
                <a:gridCol w="457200"/>
                <a:gridCol w="457200"/>
              </a:tblGrid>
              <a:tr h="457200">
                <a:tc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n-US" sz="1800" spc="-1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</a:rPr>
                        <a:t>A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n-US" sz="1800" spc="-1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</a:rPr>
                        <a:t>B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n-US" sz="1800" spc="-1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</a:rPr>
                        <a:t>C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n-US" sz="1800" spc="-1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</a:rPr>
                        <a:t>D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000000"/>
                    </a:solidFill>
                  </a:tcPr>
                </a:tc>
              </a:tr>
              <a:tr h="45720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n-US" sz="1800" spc="-1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</a:rPr>
                        <a:t>A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1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acaca"/>
                    </a:solidFill>
                  </a:tcPr>
                </a:tc>
              </a:tr>
              <a:tr h="45720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n-US" sz="1800" spc="-1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</a:rPr>
                        <a:t>B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45720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n-US" sz="1800" spc="-1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</a:rPr>
                        <a:t>C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1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1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acaca"/>
                    </a:solidFill>
                  </a:tcPr>
                </a:tc>
              </a:tr>
              <a:tr h="45720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n-US" sz="1800" spc="-1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</a:rPr>
                        <a:t>D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1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</a:tbl>
          </a:graphicData>
        </a:graphic>
      </p:graphicFrame>
      <p:sp>
        <p:nvSpPr>
          <p:cNvPr id="221" name="Google Shape;280;p27"/>
          <p:cNvSpPr/>
          <p:nvPr/>
        </p:nvSpPr>
        <p:spPr>
          <a:xfrm>
            <a:off x="6896520" y="2161440"/>
            <a:ext cx="2285640" cy="366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From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22" name="Google Shape;281;p27"/>
          <p:cNvSpPr/>
          <p:nvPr/>
        </p:nvSpPr>
        <p:spPr>
          <a:xfrm rot="16200000">
            <a:off x="5554080" y="3506400"/>
            <a:ext cx="2285640" cy="366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To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51" dur="indefinite" restart="never" nodeType="tmRoot">
          <p:childTnLst>
            <p:seq>
              <p:cTn id="452" dur="indefinite" nodeType="mainSeq">
                <p:childTnLst>
                  <p:par>
                    <p:cTn id="453" fill="hold">
                      <p:stCondLst>
                        <p:cond delay="indefinite"/>
                      </p:stCondLst>
                      <p:childTnLst>
                        <p:par>
                          <p:cTn id="454" fill="hold">
                            <p:stCondLst>
                              <p:cond delay="0"/>
                            </p:stCondLst>
                            <p:childTnLst>
                              <p:par>
                                <p:cTn id="45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7" fill="hold">
                      <p:stCondLst>
                        <p:cond delay="indefinite"/>
                      </p:stCondLst>
                      <p:childTnLst>
                        <p:par>
                          <p:cTn id="458" fill="hold">
                            <p:stCondLst>
                              <p:cond delay="0"/>
                            </p:stCondLst>
                            <p:childTnLst>
                              <p:par>
                                <p:cTn id="45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1" fill="hold">
                      <p:stCondLst>
                        <p:cond delay="indefinite"/>
                      </p:stCondLst>
                      <p:childTnLst>
                        <p:par>
                          <p:cTn id="462" fill="hold">
                            <p:stCondLst>
                              <p:cond delay="0"/>
                            </p:stCondLst>
                            <p:childTnLst>
                              <p:par>
                                <p:cTn id="46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5" fill="hold">
                      <p:stCondLst>
                        <p:cond delay="indefinite"/>
                      </p:stCondLst>
                      <p:childTnLst>
                        <p:par>
                          <p:cTn id="466" fill="hold">
                            <p:stCondLst>
                              <p:cond delay="0"/>
                            </p:stCondLst>
                            <p:childTnLst>
                              <p:par>
                                <p:cTn id="46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9" fill="hold">
                      <p:stCondLst>
                        <p:cond delay="indefinite"/>
                      </p:stCondLst>
                      <p:childTnLst>
                        <p:par>
                          <p:cTn id="470" fill="hold">
                            <p:stCondLst>
                              <p:cond delay="0"/>
                            </p:stCondLst>
                            <p:childTnLst>
                              <p:par>
                                <p:cTn id="47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3" fill="hold">
                      <p:stCondLst>
                        <p:cond delay="indefinite"/>
                      </p:stCondLst>
                      <p:childTnLst>
                        <p:par>
                          <p:cTn id="474" fill="hold">
                            <p:stCondLst>
                              <p:cond delay="0"/>
                            </p:stCondLst>
                            <p:childTnLst>
                              <p:par>
                                <p:cTn id="47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7" fill="hold">
                      <p:stCondLst>
                        <p:cond delay="indefinite"/>
                      </p:stCondLst>
                      <p:childTnLst>
                        <p:par>
                          <p:cTn id="478" fill="hold">
                            <p:stCondLst>
                              <p:cond delay="0"/>
                            </p:stCondLst>
                            <p:childTnLst>
                              <p:par>
                                <p:cTn id="47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1" fill="hold">
                      <p:stCondLst>
                        <p:cond delay="indefinite"/>
                      </p:stCondLst>
                      <p:childTnLst>
                        <p:par>
                          <p:cTn id="482" fill="hold">
                            <p:stCondLst>
                              <p:cond delay="0"/>
                            </p:stCondLst>
                            <p:childTnLst>
                              <p:par>
                                <p:cTn id="48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5" fill="hold">
                      <p:stCondLst>
                        <p:cond delay="indefinite"/>
                      </p:stCondLst>
                      <p:childTnLst>
                        <p:par>
                          <p:cTn id="486" fill="hold">
                            <p:stCondLst>
                              <p:cond delay="0"/>
                            </p:stCondLst>
                            <p:childTnLst>
                              <p:par>
                                <p:cTn id="48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9" fill="hold">
                      <p:stCondLst>
                        <p:cond delay="indefinite"/>
                      </p:stCondLst>
                      <p:childTnLst>
                        <p:par>
                          <p:cTn id="490" fill="hold">
                            <p:stCondLst>
                              <p:cond delay="0"/>
                            </p:stCondLst>
                            <p:childTnLst>
                              <p:par>
                                <p:cTn id="49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3" fill="hold">
                      <p:stCondLst>
                        <p:cond delay="indefinite"/>
                      </p:stCondLst>
                      <p:childTnLst>
                        <p:par>
                          <p:cTn id="494" fill="hold">
                            <p:stCondLst>
                              <p:cond delay="0"/>
                            </p:stCondLst>
                            <p:childTnLst>
                              <p:par>
                                <p:cTn id="49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7" fill="hold">
                      <p:stCondLst>
                        <p:cond delay="indefinite"/>
                      </p:stCondLst>
                      <p:childTnLst>
                        <p:par>
                          <p:cTn id="498" fill="hold">
                            <p:stCondLst>
                              <p:cond delay="0"/>
                            </p:stCondLst>
                            <p:childTnLst>
                              <p:par>
                                <p:cTn id="49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7721280" cy="13712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600" spc="-1" strike="noStrike">
                <a:solidFill>
                  <a:srgbClr val="d1282e"/>
                </a:solidFill>
                <a:latin typeface="Arial Black"/>
                <a:ea typeface="Arial Black"/>
              </a:rPr>
              <a:t>NETWORKX STORAGE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4" name="PlaceHolder 2"/>
          <p:cNvSpPr>
            <a:spLocks noGrp="1"/>
          </p:cNvSpPr>
          <p:nvPr>
            <p:ph/>
          </p:nvPr>
        </p:nvSpPr>
        <p:spPr>
          <a:xfrm>
            <a:off x="609480" y="1752480"/>
            <a:ext cx="10159560" cy="43732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NetworkX uses an adjacency dictionary representation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Built-ins for reading from/to SciPy/NumPy matrices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5" name="PlaceHolder 3"/>
          <p:cNvSpPr>
            <a:spLocks noGrp="1"/>
          </p:cNvSpPr>
          <p:nvPr>
            <p:ph type="sldNum" idx="24"/>
          </p:nvPr>
        </p:nvSpPr>
        <p:spPr>
          <a:xfrm rot="16200000">
            <a:off x="11188800" y="5824800"/>
            <a:ext cx="1315440" cy="4863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tabLst>
                <a:tab algn="l" pos="0"/>
              </a:tabLst>
              <a:defRPr b="1" lang="en-US" sz="2400" spc="-1" strike="noStrike">
                <a:solidFill>
                  <a:srgbClr val="d1282e"/>
                </a:solidFill>
                <a:latin typeface="Arial"/>
                <a:ea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fld id="{85ADCA51-B504-4885-9444-9E1DDF45EF4E}" type="slidenum">
              <a:rPr b="1" lang="en-US" sz="2400" spc="-1" strike="noStrike">
                <a:solidFill>
                  <a:srgbClr val="d1282e"/>
                </a:solidFill>
                <a:latin typeface="Arial"/>
                <a:ea typeface="Arial"/>
              </a:rPr>
              <a:t>&lt;number&gt;</a:t>
            </a:fld>
            <a:endParaRPr b="0" lang="en-US" sz="2400" spc="-1" strike="noStrike">
              <a:latin typeface="Times New Roman"/>
            </a:endParaRPr>
          </a:p>
        </p:txBody>
      </p:sp>
      <p:sp>
        <p:nvSpPr>
          <p:cNvPr id="226" name="Google Shape;289;p28"/>
          <p:cNvSpPr/>
          <p:nvPr/>
        </p:nvSpPr>
        <p:spPr>
          <a:xfrm>
            <a:off x="1981080" y="2758680"/>
            <a:ext cx="7904880" cy="357552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 w="2857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b050"/>
                </a:solidFill>
                <a:latin typeface="Courier New"/>
                <a:ea typeface="Courier New"/>
              </a:rPr>
              <a:t># Make a directed 3-cycle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ffffff"/>
                </a:solidFill>
                <a:latin typeface="Courier New"/>
                <a:ea typeface="Courier New"/>
              </a:rPr>
              <a:t>G=nx.DiGraph()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ffffff"/>
                </a:solidFill>
                <a:latin typeface="Courier New"/>
                <a:ea typeface="Courier New"/>
              </a:rPr>
              <a:t>G.add_edges_from([(‘A’,’B’), (‘B’, ‘C’), (‘C’, ‘A’)])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b050"/>
                </a:solidFill>
                <a:latin typeface="Courier New"/>
                <a:ea typeface="Courier New"/>
              </a:rPr>
              <a:t># Get all out-edges of vertex ’B’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ffffff"/>
                </a:solidFill>
                <a:latin typeface="Courier New"/>
                <a:ea typeface="Courier New"/>
              </a:rPr>
              <a:t>print(G[‘B’])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b050"/>
                </a:solidFill>
                <a:latin typeface="Courier New"/>
                <a:ea typeface="Courier New"/>
              </a:rPr>
              <a:t># Loop over vertices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ffffff"/>
                </a:solidFill>
                <a:latin typeface="Courier New"/>
                <a:ea typeface="Courier New"/>
              </a:rPr>
              <a:t>for v in G.nodes(): print(v)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b050"/>
                </a:solidFill>
                <a:latin typeface="Courier New"/>
                <a:ea typeface="Courier New"/>
              </a:rPr>
              <a:t># Loop over edges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ffffff"/>
                </a:solidFill>
                <a:latin typeface="Courier New"/>
                <a:ea typeface="Courier New"/>
              </a:rPr>
              <a:t>for u,v in G.edges(): print(u, v)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05" dur="indefinite" restart="never" nodeType="tmRoot">
          <p:childTnLst>
            <p:seq>
              <p:cTn id="506" dur="indefinite" nodeType="mainSeq">
                <p:childTnLst>
                  <p:par>
                    <p:cTn id="507" fill="hold">
                      <p:stCondLst>
                        <p:cond delay="indefinite"/>
                      </p:stCondLst>
                      <p:childTnLst>
                        <p:par>
                          <p:cTn id="508" fill="hold">
                            <p:stCondLst>
                              <p:cond delay="0"/>
                            </p:stCondLst>
                            <p:childTnLst>
                              <p:par>
                                <p:cTn id="50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1" fill="hold">
                      <p:stCondLst>
                        <p:cond delay="indefinite"/>
                      </p:stCondLst>
                      <p:childTnLst>
                        <p:par>
                          <p:cTn id="512" fill="hold">
                            <p:stCondLst>
                              <p:cond delay="0"/>
                            </p:stCondLst>
                            <p:childTnLst>
                              <p:par>
                                <p:cTn id="51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5" fill="hold">
                      <p:stCondLst>
                        <p:cond delay="indefinite"/>
                      </p:stCondLst>
                      <p:childTnLst>
                        <p:par>
                          <p:cTn id="516" fill="hold">
                            <p:stCondLst>
                              <p:cond delay="0"/>
                            </p:stCondLst>
                            <p:childTnLst>
                              <p:par>
                                <p:cTn id="51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7721280" cy="13712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600" spc="-1" strike="noStrike">
                <a:solidFill>
                  <a:srgbClr val="d1282e"/>
                </a:solidFill>
                <a:latin typeface="Arial Black"/>
                <a:ea typeface="Arial Black"/>
              </a:rPr>
              <a:t>ASIDE: GRAPH DATABASES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8" name="PlaceHolder 2"/>
          <p:cNvSpPr>
            <a:spLocks noGrp="1"/>
          </p:cNvSpPr>
          <p:nvPr>
            <p:ph/>
          </p:nvPr>
        </p:nvSpPr>
        <p:spPr>
          <a:xfrm>
            <a:off x="609480" y="1752480"/>
            <a:ext cx="10159560" cy="43732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Traditional relational databases store relations between entities directly in the data (e.g., foreign keys)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Queries search data, JOIN over relations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US" sz="2000" spc="-1" strike="noStrike">
                <a:solidFill>
                  <a:srgbClr val="d1282e"/>
                </a:solidFill>
                <a:latin typeface="Arial"/>
                <a:ea typeface="Arial"/>
              </a:rPr>
              <a:t>Graph databases </a:t>
            </a: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directly relate data in the storage system using edges (relations) with attached semantic properties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9" name="PlaceHolder 3"/>
          <p:cNvSpPr>
            <a:spLocks noGrp="1"/>
          </p:cNvSpPr>
          <p:nvPr>
            <p:ph type="sldNum" idx="25"/>
          </p:nvPr>
        </p:nvSpPr>
        <p:spPr>
          <a:xfrm rot="16200000">
            <a:off x="11188800" y="5824800"/>
            <a:ext cx="1315440" cy="4863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tabLst>
                <a:tab algn="l" pos="0"/>
              </a:tabLst>
              <a:defRPr b="1" lang="en-US" sz="2400" spc="-1" strike="noStrike">
                <a:solidFill>
                  <a:srgbClr val="d1282e"/>
                </a:solidFill>
                <a:latin typeface="Arial"/>
                <a:ea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fld id="{2F7540B3-F6C0-4626-B381-938ADBC4C797}" type="slidenum">
              <a:rPr b="1" lang="en-US" sz="2400" spc="-1" strike="noStrike">
                <a:solidFill>
                  <a:srgbClr val="d1282e"/>
                </a:solidFill>
                <a:latin typeface="Arial"/>
                <a:ea typeface="Arial"/>
              </a:rPr>
              <a:t>&lt;number&gt;</a:t>
            </a:fld>
            <a:endParaRPr b="0" lang="en-US" sz="2400" spc="-1" strike="noStrike">
              <a:latin typeface="Times New Roman"/>
            </a:endParaRPr>
          </a:p>
        </p:txBody>
      </p:sp>
      <p:pic>
        <p:nvPicPr>
          <p:cNvPr id="230" name="Google Shape;298;p29" descr=""/>
          <p:cNvPicPr/>
          <p:nvPr/>
        </p:nvPicPr>
        <p:blipFill>
          <a:blip r:embed="rId1"/>
          <a:stretch/>
        </p:blipFill>
        <p:spPr>
          <a:xfrm>
            <a:off x="3273480" y="3592440"/>
            <a:ext cx="4426560" cy="3133080"/>
          </a:xfrm>
          <a:prstGeom prst="rect">
            <a:avLst/>
          </a:prstGeom>
          <a:ln w="0">
            <a:noFill/>
          </a:ln>
        </p:spPr>
      </p:pic>
      <p:sp>
        <p:nvSpPr>
          <p:cNvPr id="231" name="Google Shape;299;p29"/>
          <p:cNvSpPr/>
          <p:nvPr/>
        </p:nvSpPr>
        <p:spPr>
          <a:xfrm>
            <a:off x="8561160" y="6483960"/>
            <a:ext cx="3042000" cy="366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Image thanks to Wikipedia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19" dur="indefinite" restart="never" nodeType="tmRoot">
          <p:childTnLst>
            <p:seq>
              <p:cTn id="520" dur="indefinite" nodeType="mainSeq">
                <p:childTnLst>
                  <p:par>
                    <p:cTn id="521" fill="hold">
                      <p:stCondLst>
                        <p:cond delay="indefinite"/>
                      </p:stCondLst>
                      <p:childTnLst>
                        <p:par>
                          <p:cTn id="522" fill="hold">
                            <p:stCondLst>
                              <p:cond delay="0"/>
                            </p:stCondLst>
                            <p:childTnLst>
                              <p:par>
                                <p:cTn id="52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5" fill="hold">
                      <p:stCondLst>
                        <p:cond delay="indefinite"/>
                      </p:stCondLst>
                      <p:childTnLst>
                        <p:par>
                          <p:cTn id="526" fill="hold">
                            <p:stCondLst>
                              <p:cond delay="0"/>
                            </p:stCondLst>
                            <p:childTnLst>
                              <p:par>
                                <p:cTn id="52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9" fill="hold">
                      <p:stCondLst>
                        <p:cond delay="indefinite"/>
                      </p:stCondLst>
                      <p:childTnLst>
                        <p:par>
                          <p:cTn id="530" fill="hold">
                            <p:stCondLst>
                              <p:cond delay="0"/>
                            </p:stCondLst>
                            <p:childTnLst>
                              <p:par>
                                <p:cTn id="53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3" fill="hold">
                      <p:stCondLst>
                        <p:cond delay="indefinite"/>
                      </p:stCondLst>
                      <p:childTnLst>
                        <p:par>
                          <p:cTn id="534" fill="hold">
                            <p:stCondLst>
                              <p:cond delay="0"/>
                            </p:stCondLst>
                            <p:childTnLst>
                              <p:par>
                                <p:cTn id="53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7" fill="hold">
                      <p:stCondLst>
                        <p:cond delay="indefinite"/>
                      </p:stCondLst>
                      <p:childTnLst>
                        <p:par>
                          <p:cTn id="538" fill="hold">
                            <p:stCondLst>
                              <p:cond delay="0"/>
                            </p:stCondLst>
                            <p:childTnLst>
                              <p:par>
                                <p:cTn id="53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1" fill="hold">
                      <p:stCondLst>
                        <p:cond delay="indefinite"/>
                      </p:stCondLst>
                      <p:childTnLst>
                        <p:par>
                          <p:cTn id="542" fill="hold">
                            <p:stCondLst>
                              <p:cond delay="0"/>
                            </p:stCondLst>
                            <p:childTnLst>
                              <p:par>
                                <p:cTn id="54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5" fill="hold">
                      <p:stCondLst>
                        <p:cond delay="indefinite"/>
                      </p:stCondLst>
                      <p:childTnLst>
                        <p:par>
                          <p:cTn id="546" fill="hold">
                            <p:stCondLst>
                              <p:cond delay="0"/>
                            </p:stCondLst>
                            <p:childTnLst>
                              <p:par>
                                <p:cTn id="54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7721280" cy="13712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600" spc="-1" strike="noStrike">
                <a:solidFill>
                  <a:srgbClr val="d1282e"/>
                </a:solidFill>
                <a:latin typeface="Arial Black"/>
                <a:ea typeface="Arial Black"/>
              </a:rPr>
              <a:t>EXAMPLE GRAPH DATABASE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3" name="PlaceHolder 2"/>
          <p:cNvSpPr>
            <a:spLocks noGrp="1"/>
          </p:cNvSpPr>
          <p:nvPr>
            <p:ph/>
          </p:nvPr>
        </p:nvSpPr>
        <p:spPr>
          <a:xfrm>
            <a:off x="609480" y="1752480"/>
            <a:ext cx="10159560" cy="43732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Two </a:t>
            </a:r>
            <a:r>
              <a:rPr b="1" i="1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people</a:t>
            </a: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, </a:t>
            </a:r>
            <a:r>
              <a:rPr b="0" lang="en-US" sz="2000" spc="-1" strike="noStrike">
                <a:solidFill>
                  <a:srgbClr val="000000"/>
                </a:solidFill>
                <a:latin typeface="Courier New"/>
                <a:ea typeface="Courier New"/>
              </a:rPr>
              <a:t>John</a:t>
            </a: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 and </a:t>
            </a:r>
            <a:r>
              <a:rPr b="0" lang="en-US" sz="2000" spc="-1" strike="noStrike">
                <a:solidFill>
                  <a:srgbClr val="000000"/>
                </a:solidFill>
                <a:latin typeface="Courier New"/>
                <a:ea typeface="Courier New"/>
              </a:rPr>
              <a:t>Sally</a:t>
            </a: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, are </a:t>
            </a:r>
            <a:r>
              <a:rPr b="1" lang="en-US" sz="2000" spc="-1" strike="noStrike">
                <a:solidFill>
                  <a:srgbClr val="d1282e"/>
                </a:solidFill>
                <a:latin typeface="Arial"/>
                <a:ea typeface="Arial"/>
              </a:rPr>
              <a:t>friends</a:t>
            </a: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. Both </a:t>
            </a:r>
            <a:r>
              <a:rPr b="0" lang="en-US" sz="2000" spc="-1" strike="noStrike">
                <a:solidFill>
                  <a:srgbClr val="000000"/>
                </a:solidFill>
                <a:latin typeface="Courier New"/>
                <a:ea typeface="Courier New"/>
              </a:rPr>
              <a:t>John</a:t>
            </a: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 and </a:t>
            </a:r>
            <a:r>
              <a:rPr b="0" lang="en-US" sz="2000" spc="-1" strike="noStrike">
                <a:solidFill>
                  <a:srgbClr val="000000"/>
                </a:solidFill>
                <a:latin typeface="Courier New"/>
                <a:ea typeface="Courier New"/>
              </a:rPr>
              <a:t>Sally</a:t>
            </a: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 have </a:t>
            </a:r>
            <a:r>
              <a:rPr b="1" lang="en-US" sz="2000" spc="-1" strike="noStrike">
                <a:solidFill>
                  <a:srgbClr val="d1282e"/>
                </a:solidFill>
                <a:latin typeface="Arial"/>
                <a:ea typeface="Arial"/>
              </a:rPr>
              <a:t>read</a:t>
            </a: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 the </a:t>
            </a:r>
            <a:r>
              <a:rPr b="1" i="1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book</a:t>
            </a: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, </a:t>
            </a:r>
            <a:r>
              <a:rPr b="0" lang="en-US" sz="2000" spc="-1" strike="noStrike">
                <a:solidFill>
                  <a:srgbClr val="000000"/>
                </a:solidFill>
                <a:latin typeface="Courier New"/>
                <a:ea typeface="Courier New"/>
              </a:rPr>
              <a:t>Graph Databases</a:t>
            </a: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.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4" name="PlaceHolder 3"/>
          <p:cNvSpPr>
            <a:spLocks noGrp="1"/>
          </p:cNvSpPr>
          <p:nvPr>
            <p:ph type="sldNum" idx="26"/>
          </p:nvPr>
        </p:nvSpPr>
        <p:spPr>
          <a:xfrm rot="16200000">
            <a:off x="11188800" y="5824800"/>
            <a:ext cx="1315440" cy="4863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tabLst>
                <a:tab algn="l" pos="0"/>
              </a:tabLst>
              <a:defRPr b="1" lang="en-US" sz="2400" spc="-1" strike="noStrike">
                <a:solidFill>
                  <a:srgbClr val="d1282e"/>
                </a:solidFill>
                <a:latin typeface="Arial"/>
                <a:ea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fld id="{BE1786F8-42CF-47D4-A477-F58D915745A0}" type="slidenum">
              <a:rPr b="1" lang="en-US" sz="2400" spc="-1" strike="noStrike">
                <a:solidFill>
                  <a:srgbClr val="d1282e"/>
                </a:solidFill>
                <a:latin typeface="Arial"/>
                <a:ea typeface="Arial"/>
              </a:rPr>
              <a:t>&lt;number&gt;</a:t>
            </a:fld>
            <a:endParaRPr b="0" lang="en-US" sz="2400" spc="-1" strike="noStrike">
              <a:latin typeface="Times New Roman"/>
            </a:endParaRPr>
          </a:p>
        </p:txBody>
      </p:sp>
      <p:sp>
        <p:nvSpPr>
          <p:cNvPr id="235" name="Google Shape;307;p30"/>
          <p:cNvSpPr/>
          <p:nvPr/>
        </p:nvSpPr>
        <p:spPr>
          <a:xfrm>
            <a:off x="8561160" y="6483960"/>
            <a:ext cx="3042000" cy="366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Thanks to: http://neo4j.com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36" name="Google Shape;308;p30" descr=""/>
          <p:cNvPicPr/>
          <p:nvPr/>
        </p:nvPicPr>
        <p:blipFill>
          <a:blip r:embed="rId1"/>
          <a:stretch/>
        </p:blipFill>
        <p:spPr>
          <a:xfrm>
            <a:off x="1981080" y="2927880"/>
            <a:ext cx="4622400" cy="3555720"/>
          </a:xfrm>
          <a:prstGeom prst="rect">
            <a:avLst/>
          </a:prstGeom>
          <a:ln w="0">
            <a:noFill/>
          </a:ln>
        </p:spPr>
      </p:pic>
      <p:sp>
        <p:nvSpPr>
          <p:cNvPr id="237" name="Google Shape;309;p30"/>
          <p:cNvSpPr/>
          <p:nvPr/>
        </p:nvSpPr>
        <p:spPr>
          <a:xfrm>
            <a:off x="6894000" y="3258720"/>
            <a:ext cx="2706840" cy="1189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Nodes ??????????</a:t>
            </a:r>
            <a:endParaRPr b="0" lang="en-US" sz="18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John</a:t>
            </a:r>
            <a:endParaRPr b="0" lang="en-US" sz="18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Sally</a:t>
            </a:r>
            <a:endParaRPr b="0" lang="en-US" sz="18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Graph Databases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51" dur="indefinite" restart="never" nodeType="tmRoot">
          <p:childTnLst>
            <p:seq>
              <p:cTn id="552" dur="indefinite" nodeType="mainSeq">
                <p:childTnLst>
                  <p:par>
                    <p:cTn id="553" fill="hold">
                      <p:stCondLst>
                        <p:cond delay="indefinite"/>
                      </p:stCondLst>
                      <p:childTnLst>
                        <p:par>
                          <p:cTn id="554" fill="hold">
                            <p:stCondLst>
                              <p:cond delay="0"/>
                            </p:stCondLst>
                            <p:childTnLst>
                              <p:par>
                                <p:cTn id="55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7" fill="hold">
                      <p:stCondLst>
                        <p:cond delay="indefinite"/>
                      </p:stCondLst>
                      <p:childTnLst>
                        <p:par>
                          <p:cTn id="558" fill="hold">
                            <p:stCondLst>
                              <p:cond delay="0"/>
                            </p:stCondLst>
                            <p:childTnLst>
                              <p:par>
                                <p:cTn id="55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1" fill="hold">
                      <p:stCondLst>
                        <p:cond delay="indefinite"/>
                      </p:stCondLst>
                      <p:childTnLst>
                        <p:par>
                          <p:cTn id="562" fill="hold">
                            <p:stCondLst>
                              <p:cond delay="0"/>
                            </p:stCondLst>
                            <p:childTnLst>
                              <p:par>
                                <p:cTn id="56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5" fill="hold">
                      <p:stCondLst>
                        <p:cond delay="indefinite"/>
                      </p:stCondLst>
                      <p:childTnLst>
                        <p:par>
                          <p:cTn id="566" fill="hold">
                            <p:stCondLst>
                              <p:cond delay="0"/>
                            </p:stCondLst>
                            <p:childTnLst>
                              <p:par>
                                <p:cTn id="56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9" fill="hold">
                      <p:stCondLst>
                        <p:cond delay="indefinite"/>
                      </p:stCondLst>
                      <p:childTnLst>
                        <p:par>
                          <p:cTn id="570" fill="hold">
                            <p:stCondLst>
                              <p:cond delay="0"/>
                            </p:stCondLst>
                            <p:childTnLst>
                              <p:par>
                                <p:cTn id="57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3" fill="hold">
                      <p:stCondLst>
                        <p:cond delay="indefinite"/>
                      </p:stCondLst>
                      <p:childTnLst>
                        <p:par>
                          <p:cTn id="574" fill="hold">
                            <p:stCondLst>
                              <p:cond delay="0"/>
                            </p:stCondLst>
                            <p:childTnLst>
                              <p:par>
                                <p:cTn id="57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7721280" cy="13712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600" spc="-1" strike="noStrike">
                <a:solidFill>
                  <a:srgbClr val="d1282e"/>
                </a:solidFill>
                <a:latin typeface="Arial Black"/>
                <a:ea typeface="Arial Black"/>
              </a:rPr>
              <a:t>EXAMPLE GRAPH DATABASE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9" name="PlaceHolder 2"/>
          <p:cNvSpPr>
            <a:spLocks noGrp="1"/>
          </p:cNvSpPr>
          <p:nvPr>
            <p:ph/>
          </p:nvPr>
        </p:nvSpPr>
        <p:spPr>
          <a:xfrm>
            <a:off x="609480" y="1752480"/>
            <a:ext cx="10159560" cy="43732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Two </a:t>
            </a:r>
            <a:r>
              <a:rPr b="1" i="1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people</a:t>
            </a: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, </a:t>
            </a:r>
            <a:r>
              <a:rPr b="0" lang="en-US" sz="2000" spc="-1" strike="noStrike">
                <a:solidFill>
                  <a:srgbClr val="000000"/>
                </a:solidFill>
                <a:latin typeface="Courier New"/>
                <a:ea typeface="Courier New"/>
              </a:rPr>
              <a:t>John</a:t>
            </a: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 and </a:t>
            </a:r>
            <a:r>
              <a:rPr b="0" lang="en-US" sz="2000" spc="-1" strike="noStrike">
                <a:solidFill>
                  <a:srgbClr val="000000"/>
                </a:solidFill>
                <a:latin typeface="Courier New"/>
                <a:ea typeface="Courier New"/>
              </a:rPr>
              <a:t>Sally</a:t>
            </a: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, are </a:t>
            </a:r>
            <a:r>
              <a:rPr b="1" lang="en-US" sz="2000" spc="-1" strike="noStrike">
                <a:solidFill>
                  <a:srgbClr val="d1282e"/>
                </a:solidFill>
                <a:latin typeface="Arial"/>
                <a:ea typeface="Arial"/>
              </a:rPr>
              <a:t>friends</a:t>
            </a: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. Both </a:t>
            </a:r>
            <a:r>
              <a:rPr b="0" lang="en-US" sz="2000" spc="-1" strike="noStrike">
                <a:solidFill>
                  <a:srgbClr val="000000"/>
                </a:solidFill>
                <a:latin typeface="Courier New"/>
                <a:ea typeface="Courier New"/>
              </a:rPr>
              <a:t>John</a:t>
            </a: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 and </a:t>
            </a:r>
            <a:r>
              <a:rPr b="0" lang="en-US" sz="2000" spc="-1" strike="noStrike">
                <a:solidFill>
                  <a:srgbClr val="000000"/>
                </a:solidFill>
                <a:latin typeface="Courier New"/>
                <a:ea typeface="Courier New"/>
              </a:rPr>
              <a:t>Sally</a:t>
            </a: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 have </a:t>
            </a:r>
            <a:r>
              <a:rPr b="1" lang="en-US" sz="2000" spc="-1" strike="noStrike">
                <a:solidFill>
                  <a:srgbClr val="d1282e"/>
                </a:solidFill>
                <a:latin typeface="Arial"/>
                <a:ea typeface="Arial"/>
              </a:rPr>
              <a:t>read</a:t>
            </a: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 the </a:t>
            </a:r>
            <a:r>
              <a:rPr b="1" i="1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book</a:t>
            </a: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, </a:t>
            </a:r>
            <a:r>
              <a:rPr b="0" lang="en-US" sz="2000" spc="-1" strike="noStrike">
                <a:solidFill>
                  <a:srgbClr val="000000"/>
                </a:solidFill>
                <a:latin typeface="Courier New"/>
                <a:ea typeface="Courier New"/>
              </a:rPr>
              <a:t>Graph Databases</a:t>
            </a: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.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0" name="PlaceHolder 3"/>
          <p:cNvSpPr>
            <a:spLocks noGrp="1"/>
          </p:cNvSpPr>
          <p:nvPr>
            <p:ph type="sldNum" idx="27"/>
          </p:nvPr>
        </p:nvSpPr>
        <p:spPr>
          <a:xfrm rot="16200000">
            <a:off x="11188800" y="5824800"/>
            <a:ext cx="1315440" cy="4863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tabLst>
                <a:tab algn="l" pos="0"/>
              </a:tabLst>
              <a:defRPr b="1" lang="en-US" sz="2400" spc="-1" strike="noStrike">
                <a:solidFill>
                  <a:srgbClr val="d1282e"/>
                </a:solidFill>
                <a:latin typeface="Arial"/>
                <a:ea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fld id="{6077610E-9E34-4889-B5BC-D7A0DE0774D1}" type="slidenum">
              <a:rPr b="1" lang="en-US" sz="2400" spc="-1" strike="noStrike">
                <a:solidFill>
                  <a:srgbClr val="d1282e"/>
                </a:solidFill>
                <a:latin typeface="Arial"/>
                <a:ea typeface="Arial"/>
              </a:rPr>
              <a:t>&lt;number&gt;</a:t>
            </a:fld>
            <a:endParaRPr b="0" lang="en-US" sz="2400" spc="-1" strike="noStrike">
              <a:latin typeface="Times New Roman"/>
            </a:endParaRPr>
          </a:p>
        </p:txBody>
      </p:sp>
      <p:pic>
        <p:nvPicPr>
          <p:cNvPr id="241" name="Google Shape;317;p31" descr=""/>
          <p:cNvPicPr/>
          <p:nvPr/>
        </p:nvPicPr>
        <p:blipFill>
          <a:blip r:embed="rId1"/>
          <a:stretch/>
        </p:blipFill>
        <p:spPr>
          <a:xfrm>
            <a:off x="2376720" y="3263760"/>
            <a:ext cx="2450880" cy="2145960"/>
          </a:xfrm>
          <a:prstGeom prst="rect">
            <a:avLst/>
          </a:prstGeom>
          <a:ln w="0">
            <a:noFill/>
          </a:ln>
        </p:spPr>
      </p:pic>
      <p:sp>
        <p:nvSpPr>
          <p:cNvPr id="242" name="Google Shape;318;p31"/>
          <p:cNvSpPr/>
          <p:nvPr/>
        </p:nvSpPr>
        <p:spPr>
          <a:xfrm>
            <a:off x="6145920" y="2926080"/>
            <a:ext cx="2706840" cy="914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Labels ??????????</a:t>
            </a:r>
            <a:endParaRPr b="0" lang="en-US" sz="18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Person</a:t>
            </a:r>
            <a:endParaRPr b="0" lang="en-US" sz="18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Book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43" name="Google Shape;319;p31"/>
          <p:cNvSpPr/>
          <p:nvPr/>
        </p:nvSpPr>
        <p:spPr>
          <a:xfrm>
            <a:off x="2141640" y="5479920"/>
            <a:ext cx="2921040" cy="640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A named construct that </a:t>
            </a:r>
            <a:r>
              <a:rPr b="0" lang="en-US" sz="1800" spc="-1" strike="noStrike">
                <a:solidFill>
                  <a:srgbClr val="d1282e"/>
                </a:solidFill>
                <a:latin typeface="Arial"/>
                <a:ea typeface="Arial"/>
              </a:rPr>
              <a:t>groups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 nodes into sets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44" name="Google Shape;320;p31" descr=""/>
          <p:cNvPicPr/>
          <p:nvPr/>
        </p:nvPicPr>
        <p:blipFill>
          <a:blip r:embed="rId2"/>
          <a:stretch/>
        </p:blipFill>
        <p:spPr>
          <a:xfrm>
            <a:off x="5662080" y="4188600"/>
            <a:ext cx="4393800" cy="1942920"/>
          </a:xfrm>
          <a:prstGeom prst="rect">
            <a:avLst/>
          </a:prstGeom>
          <a:ln w="0">
            <a:noFill/>
          </a:ln>
        </p:spPr>
      </p:pic>
      <p:sp>
        <p:nvSpPr>
          <p:cNvPr id="245" name="Google Shape;321;p31"/>
          <p:cNvSpPr/>
          <p:nvPr/>
        </p:nvSpPr>
        <p:spPr>
          <a:xfrm>
            <a:off x="6100560" y="6102720"/>
            <a:ext cx="4006440" cy="366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Next: assign labels to the nodes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77" dur="indefinite" restart="never" nodeType="tmRoot">
          <p:childTnLst>
            <p:seq>
              <p:cTn id="578" dur="indefinite" nodeType="mainSeq">
                <p:childTnLst>
                  <p:par>
                    <p:cTn id="579" fill="hold">
                      <p:stCondLst>
                        <p:cond delay="indefinite"/>
                      </p:stCondLst>
                      <p:childTnLst>
                        <p:par>
                          <p:cTn id="580" fill="hold">
                            <p:stCondLst>
                              <p:cond delay="0"/>
                            </p:stCondLst>
                            <p:childTnLst>
                              <p:par>
                                <p:cTn id="58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5" fill="hold">
                      <p:stCondLst>
                        <p:cond delay="indefinite"/>
                      </p:stCondLst>
                      <p:childTnLst>
                        <p:par>
                          <p:cTn id="586" fill="hold">
                            <p:stCondLst>
                              <p:cond delay="0"/>
                            </p:stCondLst>
                            <p:childTnLst>
                              <p:par>
                                <p:cTn id="58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9" fill="hold">
                      <p:stCondLst>
                        <p:cond delay="indefinite"/>
                      </p:stCondLst>
                      <p:childTnLst>
                        <p:par>
                          <p:cTn id="590" fill="hold">
                            <p:stCondLst>
                              <p:cond delay="0"/>
                            </p:stCondLst>
                            <p:childTnLst>
                              <p:par>
                                <p:cTn id="59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3" fill="hold">
                      <p:stCondLst>
                        <p:cond delay="indefinite"/>
                      </p:stCondLst>
                      <p:childTnLst>
                        <p:par>
                          <p:cTn id="594" fill="hold">
                            <p:stCondLst>
                              <p:cond delay="0"/>
                            </p:stCondLst>
                            <p:childTnLst>
                              <p:par>
                                <p:cTn id="59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7" fill="hold">
                      <p:stCondLst>
                        <p:cond delay="indefinite"/>
                      </p:stCondLst>
                      <p:childTnLst>
                        <p:par>
                          <p:cTn id="598" fill="hold">
                            <p:stCondLst>
                              <p:cond delay="0"/>
                            </p:stCondLst>
                            <p:childTnLst>
                              <p:par>
                                <p:cTn id="59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7721280" cy="13712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600" spc="-1" strike="noStrike">
                <a:solidFill>
                  <a:srgbClr val="d1282e"/>
                </a:solidFill>
                <a:latin typeface="Arial Black"/>
                <a:ea typeface="Arial Black"/>
              </a:rPr>
              <a:t>EXAMPLE GRAPH DATABASE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7" name="PlaceHolder 2"/>
          <p:cNvSpPr>
            <a:spLocks noGrp="1"/>
          </p:cNvSpPr>
          <p:nvPr>
            <p:ph/>
          </p:nvPr>
        </p:nvSpPr>
        <p:spPr>
          <a:xfrm>
            <a:off x="609480" y="1752480"/>
            <a:ext cx="10159560" cy="43732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Two </a:t>
            </a:r>
            <a:r>
              <a:rPr b="1" i="1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people</a:t>
            </a: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, </a:t>
            </a:r>
            <a:r>
              <a:rPr b="0" lang="en-US" sz="2000" spc="-1" strike="noStrike">
                <a:solidFill>
                  <a:srgbClr val="000000"/>
                </a:solidFill>
                <a:latin typeface="Courier New"/>
                <a:ea typeface="Courier New"/>
              </a:rPr>
              <a:t>John</a:t>
            </a: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 and </a:t>
            </a:r>
            <a:r>
              <a:rPr b="0" lang="en-US" sz="2000" spc="-1" strike="noStrike">
                <a:solidFill>
                  <a:srgbClr val="000000"/>
                </a:solidFill>
                <a:latin typeface="Courier New"/>
                <a:ea typeface="Courier New"/>
              </a:rPr>
              <a:t>Sally</a:t>
            </a: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, are </a:t>
            </a:r>
            <a:r>
              <a:rPr b="1" lang="en-US" sz="2000" spc="-1" strike="noStrike">
                <a:solidFill>
                  <a:srgbClr val="d1282e"/>
                </a:solidFill>
                <a:latin typeface="Arial"/>
                <a:ea typeface="Arial"/>
              </a:rPr>
              <a:t>friends</a:t>
            </a: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. Both </a:t>
            </a:r>
            <a:r>
              <a:rPr b="0" lang="en-US" sz="2000" spc="-1" strike="noStrike">
                <a:solidFill>
                  <a:srgbClr val="000000"/>
                </a:solidFill>
                <a:latin typeface="Courier New"/>
                <a:ea typeface="Courier New"/>
              </a:rPr>
              <a:t>John</a:t>
            </a: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 and </a:t>
            </a:r>
            <a:r>
              <a:rPr b="0" lang="en-US" sz="2000" spc="-1" strike="noStrike">
                <a:solidFill>
                  <a:srgbClr val="000000"/>
                </a:solidFill>
                <a:latin typeface="Courier New"/>
                <a:ea typeface="Courier New"/>
              </a:rPr>
              <a:t>Sally</a:t>
            </a: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 have </a:t>
            </a:r>
            <a:r>
              <a:rPr b="1" lang="en-US" sz="2000" spc="-1" strike="noStrike">
                <a:solidFill>
                  <a:srgbClr val="d1282e"/>
                </a:solidFill>
                <a:latin typeface="Arial"/>
                <a:ea typeface="Arial"/>
              </a:rPr>
              <a:t>read</a:t>
            </a: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 the </a:t>
            </a:r>
            <a:r>
              <a:rPr b="1" i="1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book</a:t>
            </a: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, </a:t>
            </a:r>
            <a:r>
              <a:rPr b="0" lang="en-US" sz="2000" spc="-1" strike="noStrike">
                <a:solidFill>
                  <a:srgbClr val="000000"/>
                </a:solidFill>
                <a:latin typeface="Courier New"/>
                <a:ea typeface="Courier New"/>
              </a:rPr>
              <a:t>Graph Databases</a:t>
            </a: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.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Relationships ????????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John is a </a:t>
            </a:r>
            <a:r>
              <a:rPr b="0" lang="en-US" sz="2000" spc="-1" strike="noStrike">
                <a:solidFill>
                  <a:srgbClr val="d1282e"/>
                </a:solidFill>
                <a:latin typeface="Arial"/>
                <a:ea typeface="Arial"/>
              </a:rPr>
              <a:t>friend of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 Sally; Sally is a </a:t>
            </a:r>
            <a:r>
              <a:rPr b="0" lang="en-US" sz="2000" spc="-1" strike="noStrike">
                <a:solidFill>
                  <a:srgbClr val="d1282e"/>
                </a:solidFill>
                <a:latin typeface="Arial"/>
                <a:ea typeface="Arial"/>
              </a:rPr>
              <a:t>friend of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 John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John has </a:t>
            </a:r>
            <a:r>
              <a:rPr b="0" lang="en-US" sz="2000" spc="-1" strike="noStrike">
                <a:solidFill>
                  <a:srgbClr val="d1282e"/>
                </a:solidFill>
                <a:latin typeface="Arial"/>
                <a:ea typeface="Arial"/>
              </a:rPr>
              <a:t>read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 Graph Databases; Sally has </a:t>
            </a:r>
            <a:r>
              <a:rPr b="0" lang="en-US" sz="2000" spc="-1" strike="noStrike">
                <a:solidFill>
                  <a:srgbClr val="d1282e"/>
                </a:solidFill>
                <a:latin typeface="Arial"/>
                <a:ea typeface="Arial"/>
              </a:rPr>
              <a:t>read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 Graph Databases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8" name="PlaceHolder 3"/>
          <p:cNvSpPr>
            <a:spLocks noGrp="1"/>
          </p:cNvSpPr>
          <p:nvPr>
            <p:ph type="sldNum" idx="28"/>
          </p:nvPr>
        </p:nvSpPr>
        <p:spPr>
          <a:xfrm rot="16200000">
            <a:off x="11188800" y="5824800"/>
            <a:ext cx="1315440" cy="4863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tabLst>
                <a:tab algn="l" pos="0"/>
              </a:tabLst>
              <a:defRPr b="1" lang="en-US" sz="2400" spc="-1" strike="noStrike">
                <a:solidFill>
                  <a:srgbClr val="d1282e"/>
                </a:solidFill>
                <a:latin typeface="Arial"/>
                <a:ea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fld id="{60DFB2B8-E092-4A18-B48B-6EDFD50EE775}" type="slidenum">
              <a:rPr b="1" lang="en-US" sz="2400" spc="-1" strike="noStrike">
                <a:solidFill>
                  <a:srgbClr val="d1282e"/>
                </a:solidFill>
                <a:latin typeface="Arial"/>
                <a:ea typeface="Arial"/>
              </a:rPr>
              <a:t>&lt;number&gt;</a:t>
            </a:fld>
            <a:endParaRPr b="0" lang="en-US" sz="2400" spc="-1" strike="noStrike">
              <a:latin typeface="Times New Roman"/>
            </a:endParaRPr>
          </a:p>
        </p:txBody>
      </p:sp>
      <p:pic>
        <p:nvPicPr>
          <p:cNvPr id="249" name="Google Shape;329;p32" descr=""/>
          <p:cNvPicPr/>
          <p:nvPr/>
        </p:nvPicPr>
        <p:blipFill>
          <a:blip r:embed="rId1"/>
          <a:stretch/>
        </p:blipFill>
        <p:spPr>
          <a:xfrm>
            <a:off x="5015880" y="3818520"/>
            <a:ext cx="6170400" cy="30391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603" dur="indefinite" restart="never" nodeType="tmRoot">
          <p:childTnLst>
            <p:seq>
              <p:cTn id="604" dur="indefinite" nodeType="mainSeq">
                <p:childTnLst>
                  <p:par>
                    <p:cTn id="605" fill="hold">
                      <p:stCondLst>
                        <p:cond delay="0"/>
                      </p:stCondLst>
                      <p:childTnLst>
                        <p:par>
                          <p:cTn id="606" fill="hold">
                            <p:stCondLst>
                              <p:cond delay="0"/>
                            </p:stCondLst>
                            <p:childTnLst>
                              <p:par>
                                <p:cTn id="60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5" fill="hold">
                      <p:stCondLst>
                        <p:cond delay="indefinite"/>
                      </p:stCondLst>
                      <p:childTnLst>
                        <p:par>
                          <p:cTn id="616" fill="hold">
                            <p:stCondLst>
                              <p:cond delay="0"/>
                            </p:stCondLst>
                            <p:childTnLst>
                              <p:par>
                                <p:cTn id="61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7721280" cy="13712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600" spc="-1" strike="noStrike">
                <a:solidFill>
                  <a:srgbClr val="d1282e"/>
                </a:solidFill>
                <a:latin typeface="Arial Black"/>
                <a:ea typeface="Arial Black"/>
              </a:rPr>
              <a:t>DISCUSSION:</a:t>
            </a:r>
            <a:br/>
            <a:r>
              <a:rPr b="0" lang="en-US" sz="3600" spc="-1" strike="noStrike">
                <a:solidFill>
                  <a:srgbClr val="d1282e"/>
                </a:solidFill>
                <a:latin typeface="Arial Black"/>
                <a:ea typeface="Arial Black"/>
              </a:rPr>
              <a:t>FINAL TUTORIAL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/>
          </p:nvPr>
        </p:nvSpPr>
        <p:spPr>
          <a:xfrm>
            <a:off x="609480" y="1752480"/>
            <a:ext cx="10159560" cy="43732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Deliverable: URL of your own GitHub Pages site hosting an .ipynb/.html export of your final tutorial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000" spc="-1" strike="noStrike" u="sng">
                <a:solidFill>
                  <a:srgbClr val="cc9900"/>
                </a:solidFill>
                <a:uFillTx/>
                <a:latin typeface="Arial"/>
                <a:ea typeface="Arial"/>
                <a:hlinkClick r:id="rId1"/>
              </a:rPr>
              <a:t>https://pages.github.com/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   – make a GitHub account, too!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000" spc="-1" strike="noStrike" u="sng">
                <a:solidFill>
                  <a:srgbClr val="cc9900"/>
                </a:solidFill>
                <a:uFillTx/>
                <a:latin typeface="Arial"/>
                <a:ea typeface="Arial"/>
                <a:hlinkClick r:id="rId2"/>
              </a:rPr>
              <a:t>https://github.com/blog/1995-github-jupyter-notebooks-3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The project itself: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~1500+ words of Markdown prose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~150+ lines of Python 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Should be viewable as a </a:t>
            </a: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static webpage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– that is, if I (or anyone else) opens the link up, everything should render and I shouldn’t have to run any cells to generate output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 type="sldNum" idx="11"/>
          </p:nvPr>
        </p:nvSpPr>
        <p:spPr>
          <a:xfrm rot="16200000">
            <a:off x="11188800" y="5824800"/>
            <a:ext cx="1315440" cy="4863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tabLst>
                <a:tab algn="l" pos="0"/>
              </a:tabLst>
              <a:defRPr b="1" lang="en-US" sz="2400" spc="-1" strike="noStrike">
                <a:solidFill>
                  <a:srgbClr val="d1282e"/>
                </a:solidFill>
                <a:latin typeface="Arial"/>
                <a:ea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fld id="{807DFDEE-2516-4518-93DA-10188EC4202F}" type="slidenum">
              <a:rPr b="1" lang="en-US" sz="2400" spc="-1" strike="noStrike">
                <a:solidFill>
                  <a:srgbClr val="d1282e"/>
                </a:solidFill>
                <a:latin typeface="Arial"/>
                <a:ea typeface="Arial"/>
              </a:rPr>
              <a:t>2</a:t>
            </a:fld>
            <a:endParaRPr b="0" lang="en-US" sz="24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7" dur="indefinite" restart="never" nodeType="tmRoot">
          <p:childTnLst>
            <p:seq>
              <p:cTn id="48" dur="indefinite" nodeType="mainSeq">
                <p:childTnLst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7721280" cy="13712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600" spc="-1" strike="noStrike">
                <a:solidFill>
                  <a:srgbClr val="d1282e"/>
                </a:solidFill>
                <a:latin typeface="Arial Black"/>
                <a:ea typeface="Arial Black"/>
              </a:rPr>
              <a:t>EXAMPLE GRAPH DATABASE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1" name="PlaceHolder 2"/>
          <p:cNvSpPr>
            <a:spLocks noGrp="1"/>
          </p:cNvSpPr>
          <p:nvPr>
            <p:ph/>
          </p:nvPr>
        </p:nvSpPr>
        <p:spPr>
          <a:xfrm>
            <a:off x="609480" y="1752480"/>
            <a:ext cx="10159560" cy="43732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Can associate </a:t>
            </a:r>
            <a:r>
              <a:rPr b="1" lang="en-US" sz="2000" spc="-1" strike="noStrike">
                <a:solidFill>
                  <a:srgbClr val="d1282e"/>
                </a:solidFill>
                <a:latin typeface="Arial"/>
                <a:ea typeface="Arial"/>
              </a:rPr>
              <a:t>attributes</a:t>
            </a: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 with entities in a key-value way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Attributes on nodes, relations, labels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2" name="PlaceHolder 3"/>
          <p:cNvSpPr>
            <a:spLocks noGrp="1"/>
          </p:cNvSpPr>
          <p:nvPr>
            <p:ph type="sldNum" idx="29"/>
          </p:nvPr>
        </p:nvSpPr>
        <p:spPr>
          <a:xfrm rot="16200000">
            <a:off x="11188800" y="5824800"/>
            <a:ext cx="1315440" cy="4863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tabLst>
                <a:tab algn="l" pos="0"/>
              </a:tabLst>
              <a:defRPr b="1" lang="en-US" sz="2400" spc="-1" strike="noStrike">
                <a:solidFill>
                  <a:srgbClr val="d1282e"/>
                </a:solidFill>
                <a:latin typeface="Arial"/>
                <a:ea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fld id="{36DF5C40-C1C8-4B4F-979D-8525BD675B07}" type="slidenum">
              <a:rPr b="1" lang="en-US" sz="2400" spc="-1" strike="noStrike">
                <a:solidFill>
                  <a:srgbClr val="d1282e"/>
                </a:solidFill>
                <a:latin typeface="Arial"/>
                <a:ea typeface="Arial"/>
              </a:rPr>
              <a:t>&lt;number&gt;</a:t>
            </a:fld>
            <a:endParaRPr b="0" lang="en-US" sz="2400" spc="-1" strike="noStrike">
              <a:latin typeface="Times New Roman"/>
            </a:endParaRPr>
          </a:p>
        </p:txBody>
      </p:sp>
      <p:pic>
        <p:nvPicPr>
          <p:cNvPr id="253" name="Google Shape;337;p33" descr=""/>
          <p:cNvPicPr/>
          <p:nvPr/>
        </p:nvPicPr>
        <p:blipFill>
          <a:blip r:embed="rId1"/>
          <a:stretch/>
        </p:blipFill>
        <p:spPr>
          <a:xfrm>
            <a:off x="2834640" y="2677680"/>
            <a:ext cx="6766200" cy="3676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619" dur="indefinite" restart="never" nodeType="tmRoot">
          <p:childTnLst>
            <p:seq>
              <p:cTn id="620" dur="indefinite" nodeType="mainSeq">
                <p:childTnLst>
                  <p:par>
                    <p:cTn id="621" fill="hold">
                      <p:stCondLst>
                        <p:cond delay="indefinite"/>
                      </p:stCondLst>
                      <p:childTnLst>
                        <p:par>
                          <p:cTn id="622" fill="hold">
                            <p:stCondLst>
                              <p:cond delay="0"/>
                            </p:stCondLst>
                            <p:childTnLst>
                              <p:par>
                                <p:cTn id="62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5" fill="hold">
                      <p:stCondLst>
                        <p:cond delay="indefinite"/>
                      </p:stCondLst>
                      <p:childTnLst>
                        <p:par>
                          <p:cTn id="626" fill="hold">
                            <p:stCondLst>
                              <p:cond delay="0"/>
                            </p:stCondLst>
                            <p:childTnLst>
                              <p:par>
                                <p:cTn id="62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9" fill="hold">
                      <p:stCondLst>
                        <p:cond delay="indefinite"/>
                      </p:stCondLst>
                      <p:childTnLst>
                        <p:par>
                          <p:cTn id="630" fill="hold">
                            <p:stCondLst>
                              <p:cond delay="0"/>
                            </p:stCondLst>
                            <p:childTnLst>
                              <p:par>
                                <p:cTn id="63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7721280" cy="13712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600" spc="-1" strike="noStrike">
                <a:solidFill>
                  <a:srgbClr val="d1282e"/>
                </a:solidFill>
                <a:latin typeface="Arial Black"/>
                <a:ea typeface="Arial Black"/>
              </a:rPr>
              <a:t>EXAMPLE GRAPH DATABASE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5" name="PlaceHolder 2"/>
          <p:cNvSpPr>
            <a:spLocks noGrp="1"/>
          </p:cNvSpPr>
          <p:nvPr>
            <p:ph/>
          </p:nvPr>
        </p:nvSpPr>
        <p:spPr>
          <a:xfrm>
            <a:off x="609480" y="1752480"/>
            <a:ext cx="10159560" cy="43732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000" spc="-1" strike="noStrike">
                <a:solidFill>
                  <a:srgbClr val="d1282e"/>
                </a:solidFill>
                <a:latin typeface="Arial"/>
                <a:ea typeface="Arial"/>
              </a:rPr>
              <a:t>Querying</a:t>
            </a: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 graph databases needs a language other than SQL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Recall: graph databases explicitly represent relationships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Adhere more to an object-oriented paradigm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May be more suitable for managing ad-hoc data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May scale better, depending on the query types (no JOINs)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6" name="PlaceHolder 3"/>
          <p:cNvSpPr>
            <a:spLocks noGrp="1"/>
          </p:cNvSpPr>
          <p:nvPr>
            <p:ph type="sldNum" idx="30"/>
          </p:nvPr>
        </p:nvSpPr>
        <p:spPr>
          <a:xfrm rot="16200000">
            <a:off x="11188800" y="5824800"/>
            <a:ext cx="1315440" cy="4863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tabLst>
                <a:tab algn="l" pos="0"/>
              </a:tabLst>
              <a:defRPr b="1" lang="en-US" sz="2400" spc="-1" strike="noStrike">
                <a:solidFill>
                  <a:srgbClr val="d1282e"/>
                </a:solidFill>
                <a:latin typeface="Arial"/>
                <a:ea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fld id="{5755AE8A-E65B-492A-BF86-F1BC453F4279}" type="slidenum">
              <a:rPr b="1" lang="en-US" sz="2400" spc="-1" strike="noStrike">
                <a:solidFill>
                  <a:srgbClr val="d1282e"/>
                </a:solidFill>
                <a:latin typeface="Arial"/>
                <a:ea typeface="Arial"/>
              </a:rPr>
              <a:t>&lt;number&gt;</a:t>
            </a:fld>
            <a:endParaRPr b="0" lang="en-US" sz="2400" spc="-1" strike="noStrike">
              <a:latin typeface="Times New Roman"/>
            </a:endParaRPr>
          </a:p>
        </p:txBody>
      </p:sp>
      <p:sp>
        <p:nvSpPr>
          <p:cNvPr id="257" name="Google Shape;345;p34"/>
          <p:cNvSpPr/>
          <p:nvPr/>
        </p:nvSpPr>
        <p:spPr>
          <a:xfrm>
            <a:off x="1981080" y="4073400"/>
            <a:ext cx="7904880" cy="171216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 w="2857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b050"/>
                </a:solidFill>
                <a:latin typeface="Courier New"/>
                <a:ea typeface="Courier New"/>
              </a:rPr>
              <a:t># When did Sally and John become friends?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ffffff"/>
                </a:solidFill>
                <a:latin typeface="Courier New"/>
                <a:ea typeface="Courier New"/>
              </a:rPr>
              <a:t>MATCH (sally:Person { name: 'Sally' })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ffffff"/>
                </a:solidFill>
                <a:latin typeface="Courier New"/>
                <a:ea typeface="Courier New"/>
              </a:rPr>
              <a:t>MATCH (john:Person { name: 'John' })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ffffff"/>
                </a:solidFill>
                <a:latin typeface="Courier New"/>
                <a:ea typeface="Courier New"/>
              </a:rPr>
              <a:t>MATCH (sally)-[r:FRIEND_OF]-(john)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ffffff"/>
                </a:solidFill>
                <a:latin typeface="Courier New"/>
                <a:ea typeface="Courier New"/>
              </a:rPr>
              <a:t>RETURN r.since AS friends_since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58" name="Google Shape;346;p34"/>
          <p:cNvSpPr/>
          <p:nvPr/>
        </p:nvSpPr>
        <p:spPr>
          <a:xfrm>
            <a:off x="6844320" y="5752440"/>
            <a:ext cx="2859120" cy="366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Cypher query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633" dur="indefinite" restart="never" nodeType="tmRoot">
          <p:childTnLst>
            <p:seq>
              <p:cTn id="634" dur="indefinite" nodeType="mainSeq">
                <p:childTnLst>
                  <p:par>
                    <p:cTn id="635" fill="hold">
                      <p:stCondLst>
                        <p:cond delay="indefinite"/>
                      </p:stCondLst>
                      <p:childTnLst>
                        <p:par>
                          <p:cTn id="636" fill="hold">
                            <p:stCondLst>
                              <p:cond delay="0"/>
                            </p:stCondLst>
                            <p:childTnLst>
                              <p:par>
                                <p:cTn id="63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9" fill="hold">
                      <p:stCondLst>
                        <p:cond delay="indefinite"/>
                      </p:stCondLst>
                      <p:childTnLst>
                        <p:par>
                          <p:cTn id="640" fill="hold">
                            <p:stCondLst>
                              <p:cond delay="0"/>
                            </p:stCondLst>
                            <p:childTnLst>
                              <p:par>
                                <p:cTn id="64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3" fill="hold">
                      <p:stCondLst>
                        <p:cond delay="indefinite"/>
                      </p:stCondLst>
                      <p:childTnLst>
                        <p:par>
                          <p:cTn id="644" fill="hold">
                            <p:stCondLst>
                              <p:cond delay="0"/>
                            </p:stCondLst>
                            <p:childTnLst>
                              <p:par>
                                <p:cTn id="64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7" fill="hold">
                      <p:stCondLst>
                        <p:cond delay="indefinite"/>
                      </p:stCondLst>
                      <p:childTnLst>
                        <p:par>
                          <p:cTn id="648" fill="hold">
                            <p:stCondLst>
                              <p:cond delay="0"/>
                            </p:stCondLst>
                            <p:childTnLst>
                              <p:par>
                                <p:cTn id="64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1" fill="hold">
                      <p:stCondLst>
                        <p:cond delay="indefinite"/>
                      </p:stCondLst>
                      <p:childTnLst>
                        <p:par>
                          <p:cTn id="652" fill="hold">
                            <p:stCondLst>
                              <p:cond delay="0"/>
                            </p:stCondLst>
                            <p:childTnLst>
                              <p:par>
                                <p:cTn id="65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5" fill="hold">
                      <p:stCondLst>
                        <p:cond delay="indefinite"/>
                      </p:stCondLst>
                      <p:childTnLst>
                        <p:par>
                          <p:cTn id="656" fill="hold">
                            <p:stCondLst>
                              <p:cond delay="0"/>
                            </p:stCondLst>
                            <p:childTnLst>
                              <p:par>
                                <p:cTn id="65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7721280" cy="13712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600" spc="-1" strike="noStrike">
                <a:solidFill>
                  <a:srgbClr val="d1282e"/>
                </a:solidFill>
                <a:latin typeface="Arial Black"/>
                <a:ea typeface="Arial Black"/>
              </a:rPr>
              <a:t>BULBFLOW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0" name="PlaceHolder 2"/>
          <p:cNvSpPr>
            <a:spLocks noGrp="1"/>
          </p:cNvSpPr>
          <p:nvPr>
            <p:ph/>
          </p:nvPr>
        </p:nvSpPr>
        <p:spPr>
          <a:xfrm>
            <a:off x="609480" y="1752480"/>
            <a:ext cx="10159560" cy="43732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Many graph databases out there: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List found here: </a:t>
            </a:r>
            <a:r>
              <a:rPr b="0" lang="en-US" sz="2000" spc="-1" strike="noStrike" u="sng">
                <a:solidFill>
                  <a:srgbClr val="cc9900"/>
                </a:solidFill>
                <a:uFillTx/>
                <a:latin typeface="Arial"/>
                <a:ea typeface="Arial"/>
                <a:hlinkClick r:id="rId1"/>
              </a:rPr>
              <a:t>https://en.wikipedia.org/wiki/Graph_database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neo4j and Titan are popular, easy-to-use solutions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000" spc="-1" strike="noStrike" u="sng">
                <a:solidFill>
                  <a:srgbClr val="cc9900"/>
                </a:solidFill>
                <a:uFillTx/>
                <a:latin typeface="Arial"/>
                <a:ea typeface="Arial"/>
                <a:hlinkClick r:id="rId2"/>
              </a:rPr>
              <a:t>https://neo4j.com/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000" spc="-1" strike="noStrike" u="sng">
                <a:solidFill>
                  <a:srgbClr val="cc9900"/>
                </a:solidFill>
                <a:uFillTx/>
                <a:latin typeface="Arial"/>
                <a:ea typeface="Arial"/>
                <a:hlinkClick r:id="rId3"/>
              </a:rPr>
              <a:t>http://titan.thinkaurelius.com/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Bulbflow is a Python framework that connects to several backing graph-database servers like neo4j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000" spc="-1" strike="noStrike" u="sng">
                <a:solidFill>
                  <a:srgbClr val="cc9900"/>
                </a:solidFill>
                <a:uFillTx/>
                <a:latin typeface="Arial"/>
                <a:ea typeface="Arial"/>
                <a:hlinkClick r:id="rId4"/>
              </a:rPr>
              <a:t>http://bulbflow.com/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1" name="PlaceHolder 3"/>
          <p:cNvSpPr>
            <a:spLocks noGrp="1"/>
          </p:cNvSpPr>
          <p:nvPr>
            <p:ph type="sldNum" idx="31"/>
          </p:nvPr>
        </p:nvSpPr>
        <p:spPr>
          <a:xfrm rot="16200000">
            <a:off x="11188800" y="5824800"/>
            <a:ext cx="1315440" cy="4863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tabLst>
                <a:tab algn="l" pos="0"/>
              </a:tabLst>
              <a:defRPr b="1" lang="en-US" sz="2400" spc="-1" strike="noStrike">
                <a:solidFill>
                  <a:srgbClr val="d1282e"/>
                </a:solidFill>
                <a:latin typeface="Arial"/>
                <a:ea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fld id="{CE679C84-4188-4386-89C4-405FD34A2405}" type="slidenum">
              <a:rPr b="1" lang="en-US" sz="2400" spc="-1" strike="noStrike">
                <a:solidFill>
                  <a:srgbClr val="d1282e"/>
                </a:solidFill>
                <a:latin typeface="Arial"/>
                <a:ea typeface="Arial"/>
              </a:rPr>
              <a:t>&lt;number&gt;</a:t>
            </a:fld>
            <a:endParaRPr b="0" lang="en-US" sz="2400" spc="-1" strike="noStrike">
              <a:latin typeface="Times New Roman"/>
            </a:endParaRPr>
          </a:p>
        </p:txBody>
      </p:sp>
      <p:pic>
        <p:nvPicPr>
          <p:cNvPr id="262" name="Google Shape;354;p35" descr=""/>
          <p:cNvPicPr/>
          <p:nvPr/>
        </p:nvPicPr>
        <p:blipFill>
          <a:blip r:embed="rId5"/>
          <a:stretch/>
        </p:blipFill>
        <p:spPr>
          <a:xfrm>
            <a:off x="9350280" y="532440"/>
            <a:ext cx="2231640" cy="991800"/>
          </a:xfrm>
          <a:prstGeom prst="rect">
            <a:avLst/>
          </a:prstGeom>
          <a:ln w="0">
            <a:noFill/>
          </a:ln>
        </p:spPr>
      </p:pic>
      <p:pic>
        <p:nvPicPr>
          <p:cNvPr id="263" name="Google Shape;355;p35" descr=""/>
          <p:cNvPicPr/>
          <p:nvPr/>
        </p:nvPicPr>
        <p:blipFill>
          <a:blip r:embed="rId6"/>
          <a:stretch/>
        </p:blipFill>
        <p:spPr>
          <a:xfrm>
            <a:off x="8089920" y="342360"/>
            <a:ext cx="950040" cy="1842120"/>
          </a:xfrm>
          <a:prstGeom prst="rect">
            <a:avLst/>
          </a:prstGeom>
          <a:ln w="0">
            <a:noFill/>
          </a:ln>
        </p:spPr>
      </p:pic>
      <p:pic>
        <p:nvPicPr>
          <p:cNvPr id="264" name="Google Shape;356;p35" descr=""/>
          <p:cNvPicPr/>
          <p:nvPr/>
        </p:nvPicPr>
        <p:blipFill>
          <a:blip r:embed="rId7"/>
          <a:stretch/>
        </p:blipFill>
        <p:spPr>
          <a:xfrm>
            <a:off x="6248880" y="2999880"/>
            <a:ext cx="1010520" cy="1010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661" dur="indefinite" restart="never" nodeType="tmRoot">
          <p:childTnLst>
            <p:seq>
              <p:cTn id="662" dur="indefinite" nodeType="mainSeq">
                <p:childTnLst>
                  <p:par>
                    <p:cTn id="663" fill="hold">
                      <p:stCondLst>
                        <p:cond delay="indefinite"/>
                      </p:stCondLst>
                      <p:childTnLst>
                        <p:par>
                          <p:cTn id="664" fill="hold">
                            <p:stCondLst>
                              <p:cond delay="0"/>
                            </p:stCondLst>
                            <p:childTnLst>
                              <p:par>
                                <p:cTn id="66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7" fill="hold">
                      <p:stCondLst>
                        <p:cond delay="indefinite"/>
                      </p:stCondLst>
                      <p:childTnLst>
                        <p:par>
                          <p:cTn id="668" fill="hold">
                            <p:stCondLst>
                              <p:cond delay="0"/>
                            </p:stCondLst>
                            <p:childTnLst>
                              <p:par>
                                <p:cTn id="66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1" fill="hold">
                      <p:stCondLst>
                        <p:cond delay="indefinite"/>
                      </p:stCondLst>
                      <p:childTnLst>
                        <p:par>
                          <p:cTn id="672" fill="hold">
                            <p:stCondLst>
                              <p:cond delay="0"/>
                            </p:stCondLst>
                            <p:childTnLst>
                              <p:par>
                                <p:cTn id="67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5" fill="hold">
                      <p:stCondLst>
                        <p:cond delay="indefinite"/>
                      </p:stCondLst>
                      <p:childTnLst>
                        <p:par>
                          <p:cTn id="676" fill="hold">
                            <p:stCondLst>
                              <p:cond delay="0"/>
                            </p:stCondLst>
                            <p:childTnLst>
                              <p:par>
                                <p:cTn id="67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9" fill="hold">
                      <p:stCondLst>
                        <p:cond delay="indefinite"/>
                      </p:stCondLst>
                      <p:childTnLst>
                        <p:par>
                          <p:cTn id="680" fill="hold">
                            <p:stCondLst>
                              <p:cond delay="0"/>
                            </p:stCondLst>
                            <p:childTnLst>
                              <p:par>
                                <p:cTn id="68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3" fill="hold">
                      <p:stCondLst>
                        <p:cond delay="indefinite"/>
                      </p:stCondLst>
                      <p:childTnLst>
                        <p:par>
                          <p:cTn id="684" fill="hold">
                            <p:stCondLst>
                              <p:cond delay="0"/>
                            </p:stCondLst>
                            <p:childTnLst>
                              <p:par>
                                <p:cTn id="68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7" fill="hold">
                      <p:stCondLst>
                        <p:cond delay="indefinite"/>
                      </p:stCondLst>
                      <p:childTnLst>
                        <p:par>
                          <p:cTn id="688" fill="hold">
                            <p:stCondLst>
                              <p:cond delay="0"/>
                            </p:stCondLst>
                            <p:childTnLst>
                              <p:par>
                                <p:cTn id="68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1" fill="hold">
                      <p:stCondLst>
                        <p:cond delay="indefinite"/>
                      </p:stCondLst>
                      <p:childTnLst>
                        <p:par>
                          <p:cTn id="692" fill="hold">
                            <p:stCondLst>
                              <p:cond delay="0"/>
                            </p:stCondLst>
                            <p:childTnLst>
                              <p:par>
                                <p:cTn id="69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5" fill="hold">
                      <p:stCondLst>
                        <p:cond delay="indefinite"/>
                      </p:stCondLst>
                      <p:childTnLst>
                        <p:par>
                          <p:cTn id="696" fill="hold">
                            <p:stCondLst>
                              <p:cond delay="0"/>
                            </p:stCondLst>
                            <p:childTnLst>
                              <p:par>
                                <p:cTn id="69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PlaceHolder 1"/>
          <p:cNvSpPr>
            <a:spLocks noGrp="1"/>
          </p:cNvSpPr>
          <p:nvPr>
            <p:ph type="sldNum" idx="32"/>
          </p:nvPr>
        </p:nvSpPr>
        <p:spPr>
          <a:xfrm rot="16200000">
            <a:off x="11188800" y="5824800"/>
            <a:ext cx="1315440" cy="4863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tabLst>
                <a:tab algn="l" pos="0"/>
              </a:tabLst>
              <a:defRPr b="1" lang="en-US" sz="2400" spc="-1" strike="noStrike">
                <a:solidFill>
                  <a:srgbClr val="d1282e"/>
                </a:solidFill>
                <a:latin typeface="Arial"/>
                <a:ea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fld id="{CB184DEF-7A2F-43DE-AA14-CD2C52EEACB3}" type="slidenum">
              <a:rPr b="1" lang="en-US" sz="2400" spc="-1" strike="noStrike">
                <a:solidFill>
                  <a:srgbClr val="d1282e"/>
                </a:solidFill>
                <a:latin typeface="Arial"/>
                <a:ea typeface="Arial"/>
              </a:rPr>
              <a:t>&lt;number&gt;</a:t>
            </a:fld>
            <a:endParaRPr b="0" lang="en-US" sz="2400" spc="-1" strike="noStrike">
              <a:latin typeface="Times New Roman"/>
            </a:endParaRPr>
          </a:p>
        </p:txBody>
      </p:sp>
      <p:pic>
        <p:nvPicPr>
          <p:cNvPr id="266" name="Google Shape;362;p36" descr=""/>
          <p:cNvPicPr/>
          <p:nvPr/>
        </p:nvPicPr>
        <p:blipFill>
          <a:blip r:embed="rId1"/>
          <a:stretch/>
        </p:blipFill>
        <p:spPr>
          <a:xfrm>
            <a:off x="-110880" y="-62280"/>
            <a:ext cx="12413160" cy="6982200"/>
          </a:xfrm>
          <a:prstGeom prst="rect">
            <a:avLst/>
          </a:prstGeom>
          <a:ln w="0">
            <a:noFill/>
          </a:ln>
        </p:spPr>
      </p:pic>
      <p:sp>
        <p:nvSpPr>
          <p:cNvPr id="267" name="PlaceHolder 2"/>
          <p:cNvSpPr>
            <a:spLocks noGrp="1"/>
          </p:cNvSpPr>
          <p:nvPr>
            <p:ph type="title"/>
          </p:nvPr>
        </p:nvSpPr>
        <p:spPr>
          <a:xfrm>
            <a:off x="1640520" y="3491280"/>
            <a:ext cx="5790960" cy="13712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600" spc="-1" strike="noStrike">
                <a:solidFill>
                  <a:srgbClr val="ffffff"/>
                </a:solidFill>
                <a:latin typeface="Arial Black"/>
                <a:ea typeface="Arial Black"/>
              </a:rPr>
              <a:t>THE VALUE OF A VERTEX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7721280" cy="13712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600" spc="-1" strike="noStrike">
                <a:solidFill>
                  <a:srgbClr val="d1282e"/>
                </a:solidFill>
                <a:latin typeface="Arial Black"/>
                <a:ea typeface="Arial Black"/>
              </a:rPr>
              <a:t>IMPORTANCE OF VERTICES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9" name="PlaceHolder 2"/>
          <p:cNvSpPr>
            <a:spLocks noGrp="1"/>
          </p:cNvSpPr>
          <p:nvPr>
            <p:ph/>
          </p:nvPr>
        </p:nvSpPr>
        <p:spPr>
          <a:xfrm>
            <a:off x="609480" y="1752480"/>
            <a:ext cx="10159560" cy="43732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Not all vertices are equally important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US" sz="2000" spc="-1" strike="noStrike">
                <a:solidFill>
                  <a:srgbClr val="d1282e"/>
                </a:solidFill>
                <a:latin typeface="Arial"/>
                <a:ea typeface="Arial"/>
              </a:rPr>
              <a:t>Centrality</a:t>
            </a: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 Analysis: 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160200" indent="-16020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Find out the most important node(s) in one network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Used as a feature in classification, for visualization, etc …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43080" indent="-21600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Commonly-used Measures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160200" indent="-16020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Degree Centrality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160200" indent="-16020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Closeness Centrality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160200" indent="-16020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Betweenness Centrality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160200" indent="-16020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Eigenvector Centrality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0" name="PlaceHolder 3"/>
          <p:cNvSpPr>
            <a:spLocks noGrp="1"/>
          </p:cNvSpPr>
          <p:nvPr>
            <p:ph type="sldNum" idx="33"/>
          </p:nvPr>
        </p:nvSpPr>
        <p:spPr>
          <a:xfrm rot="16200000">
            <a:off x="11188800" y="5824800"/>
            <a:ext cx="1315440" cy="4863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tabLst>
                <a:tab algn="l" pos="0"/>
              </a:tabLst>
              <a:defRPr b="1" lang="en-US" sz="2400" spc="-1" strike="noStrike">
                <a:solidFill>
                  <a:srgbClr val="d1282e"/>
                </a:solidFill>
                <a:latin typeface="Arial"/>
                <a:ea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fld id="{03701B43-B985-441B-A5FB-C53977EE4B14}" type="slidenum">
              <a:rPr b="1" lang="en-US" sz="2400" spc="-1" strike="noStrike">
                <a:solidFill>
                  <a:srgbClr val="d1282e"/>
                </a:solidFill>
                <a:latin typeface="Arial"/>
                <a:ea typeface="Arial"/>
              </a:rPr>
              <a:t>&lt;number&gt;</a:t>
            </a:fld>
            <a:endParaRPr b="0" lang="en-US" sz="2400" spc="-1" strike="noStrike">
              <a:latin typeface="Times New Roman"/>
            </a:endParaRPr>
          </a:p>
        </p:txBody>
      </p:sp>
      <p:pic>
        <p:nvPicPr>
          <p:cNvPr id="271" name="Google Shape;371;p37" descr="Betweenness centrality - Wikipedia"/>
          <p:cNvPicPr/>
          <p:nvPr/>
        </p:nvPicPr>
        <p:blipFill>
          <a:blip r:embed="rId1"/>
          <a:stretch/>
        </p:blipFill>
        <p:spPr>
          <a:xfrm>
            <a:off x="7401960" y="2557800"/>
            <a:ext cx="4179960" cy="4179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699" dur="indefinite" restart="never" nodeType="tmRoot">
          <p:childTnLst>
            <p:seq>
              <p:cTn id="700" dur="indefinite" nodeType="mainSeq">
                <p:childTnLst>
                  <p:par>
                    <p:cTn id="701" fill="hold">
                      <p:stCondLst>
                        <p:cond delay="indefinite"/>
                      </p:stCondLst>
                      <p:childTnLst>
                        <p:par>
                          <p:cTn id="702" fill="hold">
                            <p:stCondLst>
                              <p:cond delay="0"/>
                            </p:stCondLst>
                            <p:childTnLst>
                              <p:par>
                                <p:cTn id="70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5" fill="hold">
                      <p:stCondLst>
                        <p:cond delay="indefinite"/>
                      </p:stCondLst>
                      <p:childTnLst>
                        <p:par>
                          <p:cTn id="706" fill="hold">
                            <p:stCondLst>
                              <p:cond delay="0"/>
                            </p:stCondLst>
                            <p:childTnLst>
                              <p:par>
                                <p:cTn id="70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9" fill="hold">
                      <p:stCondLst>
                        <p:cond delay="indefinite"/>
                      </p:stCondLst>
                      <p:childTnLst>
                        <p:par>
                          <p:cTn id="710" fill="hold">
                            <p:stCondLst>
                              <p:cond delay="0"/>
                            </p:stCondLst>
                            <p:childTnLst>
                              <p:par>
                                <p:cTn id="71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3" fill="hold">
                      <p:stCondLst>
                        <p:cond delay="indefinite"/>
                      </p:stCondLst>
                      <p:childTnLst>
                        <p:par>
                          <p:cTn id="714" fill="hold">
                            <p:stCondLst>
                              <p:cond delay="0"/>
                            </p:stCondLst>
                            <p:childTnLst>
                              <p:par>
                                <p:cTn id="71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7" fill="hold">
                      <p:stCondLst>
                        <p:cond delay="indefinite"/>
                      </p:stCondLst>
                      <p:childTnLst>
                        <p:par>
                          <p:cTn id="718" fill="hold">
                            <p:stCondLst>
                              <p:cond delay="0"/>
                            </p:stCondLst>
                            <p:childTnLst>
                              <p:par>
                                <p:cTn id="71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1" fill="hold">
                      <p:stCondLst>
                        <p:cond delay="indefinite"/>
                      </p:stCondLst>
                      <p:childTnLst>
                        <p:par>
                          <p:cTn id="722" fill="hold">
                            <p:stCondLst>
                              <p:cond delay="0"/>
                            </p:stCondLst>
                            <p:childTnLst>
                              <p:par>
                                <p:cTn id="72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5" fill="hold">
                      <p:stCondLst>
                        <p:cond delay="indefinite"/>
                      </p:stCondLst>
                      <p:childTnLst>
                        <p:par>
                          <p:cTn id="726" fill="hold">
                            <p:stCondLst>
                              <p:cond delay="0"/>
                            </p:stCondLst>
                            <p:childTnLst>
                              <p:par>
                                <p:cTn id="72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9" fill="hold">
                      <p:stCondLst>
                        <p:cond delay="indefinite"/>
                      </p:stCondLst>
                      <p:childTnLst>
                        <p:par>
                          <p:cTn id="730" fill="hold">
                            <p:stCondLst>
                              <p:cond delay="0"/>
                            </p:stCondLst>
                            <p:childTnLst>
                              <p:par>
                                <p:cTn id="73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3" fill="hold">
                      <p:stCondLst>
                        <p:cond delay="indefinite"/>
                      </p:stCondLst>
                      <p:childTnLst>
                        <p:par>
                          <p:cTn id="734" fill="hold">
                            <p:stCondLst>
                              <p:cond delay="0"/>
                            </p:stCondLst>
                            <p:childTnLst>
                              <p:par>
                                <p:cTn id="73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7" fill="hold">
                      <p:stCondLst>
                        <p:cond delay="indefinite"/>
                      </p:stCondLst>
                      <p:childTnLst>
                        <p:par>
                          <p:cTn id="738" fill="hold">
                            <p:stCondLst>
                              <p:cond delay="0"/>
                            </p:stCondLst>
                            <p:childTnLst>
                              <p:par>
                                <p:cTn id="73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1" fill="hold">
                      <p:stCondLst>
                        <p:cond delay="indefinite"/>
                      </p:stCondLst>
                      <p:childTnLst>
                        <p:par>
                          <p:cTn id="742" fill="hold">
                            <p:stCondLst>
                              <p:cond delay="0"/>
                            </p:stCondLst>
                            <p:childTnLst>
                              <p:par>
                                <p:cTn id="74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7721280" cy="13712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600" spc="-1" strike="noStrike">
                <a:solidFill>
                  <a:srgbClr val="d1282e"/>
                </a:solidFill>
                <a:latin typeface="Arial Black"/>
                <a:ea typeface="Arial Black"/>
              </a:rPr>
              <a:t>DEGREE CENTRALITY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3" name="PlaceHolder 2"/>
          <p:cNvSpPr>
            <a:spLocks noGrp="1"/>
          </p:cNvSpPr>
          <p:nvPr>
            <p:ph/>
          </p:nvPr>
        </p:nvSpPr>
        <p:spPr>
          <a:xfrm>
            <a:off x="609480" y="1752480"/>
            <a:ext cx="10159560" cy="43732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The importance of a vertex is determined by the number of vertices adjacent to it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160200" indent="-16020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The larger the degree, the more important the vertex is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160200" indent="-16020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Only a small number of vertex have high degrees in many real-life networks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Degree Centrality: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Normalized Degree Centrality:  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4" name="PlaceHolder 3"/>
          <p:cNvSpPr>
            <a:spLocks noGrp="1"/>
          </p:cNvSpPr>
          <p:nvPr>
            <p:ph type="sldNum" idx="34"/>
          </p:nvPr>
        </p:nvSpPr>
        <p:spPr>
          <a:xfrm rot="16200000">
            <a:off x="11188800" y="5824800"/>
            <a:ext cx="1315440" cy="4863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tabLst>
                <a:tab algn="l" pos="0"/>
              </a:tabLst>
              <a:defRPr b="1" lang="en-US" sz="2400" spc="-1" strike="noStrike">
                <a:solidFill>
                  <a:srgbClr val="d1282e"/>
                </a:solidFill>
                <a:latin typeface="Arial"/>
                <a:ea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fld id="{FA8BBB19-D5E6-412B-8618-029FBAD1A5D5}" type="slidenum">
              <a:rPr b="1" lang="en-US" sz="2400" spc="-1" strike="noStrike">
                <a:solidFill>
                  <a:srgbClr val="d1282e"/>
                </a:solidFill>
                <a:latin typeface="Arial"/>
                <a:ea typeface="Arial"/>
              </a:rPr>
              <a:t>&lt;number&gt;</a:t>
            </a:fld>
            <a:endParaRPr b="0" lang="en-US" sz="2400" spc="-1" strike="noStrike">
              <a:latin typeface="Times New Roman"/>
            </a:endParaRPr>
          </a:p>
        </p:txBody>
      </p:sp>
      <p:pic>
        <p:nvPicPr>
          <p:cNvPr id="275" name="Google Shape;380;p38" descr=""/>
          <p:cNvPicPr/>
          <p:nvPr/>
        </p:nvPicPr>
        <p:blipFill>
          <a:blip r:embed="rId1"/>
          <a:stretch/>
        </p:blipFill>
        <p:spPr>
          <a:xfrm>
            <a:off x="4643280" y="3115800"/>
            <a:ext cx="3214800" cy="1013760"/>
          </a:xfrm>
          <a:prstGeom prst="rect">
            <a:avLst/>
          </a:prstGeom>
          <a:ln w="0">
            <a:noFill/>
          </a:ln>
        </p:spPr>
      </p:pic>
      <p:pic>
        <p:nvPicPr>
          <p:cNvPr id="276" name="Google Shape;381;p38" descr=""/>
          <p:cNvPicPr/>
          <p:nvPr/>
        </p:nvPicPr>
        <p:blipFill>
          <a:blip r:embed="rId2"/>
          <a:stretch/>
        </p:blipFill>
        <p:spPr>
          <a:xfrm>
            <a:off x="4569120" y="3909600"/>
            <a:ext cx="3288960" cy="672840"/>
          </a:xfrm>
          <a:prstGeom prst="rect">
            <a:avLst/>
          </a:prstGeom>
          <a:ln w="0">
            <a:noFill/>
          </a:ln>
        </p:spPr>
      </p:pic>
      <p:pic>
        <p:nvPicPr>
          <p:cNvPr id="277" name="Google Shape;382;p38" descr="network.pdf"/>
          <p:cNvPicPr/>
          <p:nvPr/>
        </p:nvPicPr>
        <p:blipFill>
          <a:blip r:embed="rId3"/>
          <a:stretch/>
        </p:blipFill>
        <p:spPr>
          <a:xfrm>
            <a:off x="1738800" y="4923720"/>
            <a:ext cx="4356720" cy="1658880"/>
          </a:xfrm>
          <a:prstGeom prst="rect">
            <a:avLst/>
          </a:prstGeom>
          <a:ln w="0">
            <a:noFill/>
          </a:ln>
        </p:spPr>
      </p:pic>
      <p:sp>
        <p:nvSpPr>
          <p:cNvPr id="278" name="Google Shape;383;p38"/>
          <p:cNvSpPr/>
          <p:nvPr/>
        </p:nvSpPr>
        <p:spPr>
          <a:xfrm>
            <a:off x="6786360" y="5245560"/>
            <a:ext cx="4125960" cy="100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For vertex 1, degree centrality is 3;</a:t>
            </a:r>
            <a:endParaRPr b="0" lang="en-US" sz="20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Normalized degree centrality is </a:t>
            </a:r>
            <a:endParaRPr b="0" lang="en-US" sz="20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3/(9-1)=3/8.</a:t>
            </a:r>
            <a:endParaRPr b="0" lang="en-US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745" dur="indefinite" restart="never" nodeType="tmRoot">
          <p:childTnLst>
            <p:seq>
              <p:cTn id="746" dur="indefinite" nodeType="mainSeq">
                <p:childTnLst>
                  <p:par>
                    <p:cTn id="747" fill="hold">
                      <p:stCondLst>
                        <p:cond delay="indefinite"/>
                      </p:stCondLst>
                      <p:childTnLst>
                        <p:par>
                          <p:cTn id="748" fill="hold">
                            <p:stCondLst>
                              <p:cond delay="0"/>
                            </p:stCondLst>
                            <p:childTnLst>
                              <p:par>
                                <p:cTn id="74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1" fill="hold">
                      <p:stCondLst>
                        <p:cond delay="indefinite"/>
                      </p:stCondLst>
                      <p:childTnLst>
                        <p:par>
                          <p:cTn id="752" fill="hold">
                            <p:stCondLst>
                              <p:cond delay="0"/>
                            </p:stCondLst>
                            <p:childTnLst>
                              <p:par>
                                <p:cTn id="75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5" fill="hold">
                      <p:stCondLst>
                        <p:cond delay="indefinite"/>
                      </p:stCondLst>
                      <p:childTnLst>
                        <p:par>
                          <p:cTn id="756" fill="hold">
                            <p:stCondLst>
                              <p:cond delay="0"/>
                            </p:stCondLst>
                            <p:childTnLst>
                              <p:par>
                                <p:cTn id="75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9" fill="hold">
                      <p:stCondLst>
                        <p:cond delay="indefinite"/>
                      </p:stCondLst>
                      <p:childTnLst>
                        <p:par>
                          <p:cTn id="760" fill="hold">
                            <p:stCondLst>
                              <p:cond delay="0"/>
                            </p:stCondLst>
                            <p:childTnLst>
                              <p:par>
                                <p:cTn id="76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3" fill="hold">
                      <p:stCondLst>
                        <p:cond delay="indefinite"/>
                      </p:stCondLst>
                      <p:childTnLst>
                        <p:par>
                          <p:cTn id="764" fill="hold">
                            <p:stCondLst>
                              <p:cond delay="0"/>
                            </p:stCondLst>
                            <p:childTnLst>
                              <p:par>
                                <p:cTn id="76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7" fill="hold">
                      <p:stCondLst>
                        <p:cond delay="indefinite"/>
                      </p:stCondLst>
                      <p:childTnLst>
                        <p:par>
                          <p:cTn id="768" fill="hold">
                            <p:stCondLst>
                              <p:cond delay="0"/>
                            </p:stCondLst>
                            <p:childTnLst>
                              <p:par>
                                <p:cTn id="76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1" fill="hold">
                      <p:stCondLst>
                        <p:cond delay="indefinite"/>
                      </p:stCondLst>
                      <p:childTnLst>
                        <p:par>
                          <p:cTn id="772" fill="hold">
                            <p:stCondLst>
                              <p:cond delay="0"/>
                            </p:stCondLst>
                            <p:childTnLst>
                              <p:par>
                                <p:cTn id="77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5" fill="hold">
                      <p:stCondLst>
                        <p:cond delay="indefinite"/>
                      </p:stCondLst>
                      <p:childTnLst>
                        <p:par>
                          <p:cTn id="776" fill="hold">
                            <p:stCondLst>
                              <p:cond delay="0"/>
                            </p:stCondLst>
                            <p:childTnLst>
                              <p:par>
                                <p:cTn id="77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9" fill="hold">
                      <p:stCondLst>
                        <p:cond delay="indefinite"/>
                      </p:stCondLst>
                      <p:childTnLst>
                        <p:par>
                          <p:cTn id="780" fill="hold">
                            <p:stCondLst>
                              <p:cond delay="0"/>
                            </p:stCondLst>
                            <p:childTnLst>
                              <p:par>
                                <p:cTn id="78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3" fill="hold">
                      <p:stCondLst>
                        <p:cond delay="indefinite"/>
                      </p:stCondLst>
                      <p:childTnLst>
                        <p:par>
                          <p:cTn id="784" fill="hold">
                            <p:stCondLst>
                              <p:cond delay="0"/>
                            </p:stCondLst>
                            <p:childTnLst>
                              <p:par>
                                <p:cTn id="78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7721280" cy="13712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600" spc="-1" strike="noStrike">
                <a:solidFill>
                  <a:srgbClr val="d1282e"/>
                </a:solidFill>
                <a:latin typeface="Arial Black"/>
                <a:ea typeface="Arial Black"/>
              </a:rPr>
              <a:t>CLOSENESS CENTRALITY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0" name="PlaceHolder 2"/>
          <p:cNvSpPr>
            <a:spLocks noGrp="1"/>
          </p:cNvSpPr>
          <p:nvPr>
            <p:ph/>
          </p:nvPr>
        </p:nvSpPr>
        <p:spPr>
          <a:xfrm>
            <a:off x="609480" y="1752480"/>
            <a:ext cx="10159560" cy="43732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“</a:t>
            </a: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Central” vertices are important, as they can reach the whole network more quickly than non-central vertices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Importance measured by how </a:t>
            </a:r>
            <a:r>
              <a:rPr b="1" lang="en-US" sz="2000" spc="-1" strike="noStrike">
                <a:solidFill>
                  <a:srgbClr val="d1282e"/>
                </a:solidFill>
                <a:latin typeface="Arial"/>
                <a:ea typeface="Arial"/>
              </a:rPr>
              <a:t>close</a:t>
            </a: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 a vertex is to other vertices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Average Distance: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Closeness Centrality: 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1" name="PlaceHolder 3"/>
          <p:cNvSpPr>
            <a:spLocks noGrp="1"/>
          </p:cNvSpPr>
          <p:nvPr>
            <p:ph type="sldNum" idx="35"/>
          </p:nvPr>
        </p:nvSpPr>
        <p:spPr>
          <a:xfrm rot="16200000">
            <a:off x="11188800" y="5824800"/>
            <a:ext cx="1315440" cy="4863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tabLst>
                <a:tab algn="l" pos="0"/>
              </a:tabLst>
              <a:defRPr b="1" lang="en-US" sz="2400" spc="-1" strike="noStrike">
                <a:solidFill>
                  <a:srgbClr val="d1282e"/>
                </a:solidFill>
                <a:latin typeface="Arial"/>
                <a:ea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fld id="{5154C339-6762-46DB-A3F1-F077D1C0D788}" type="slidenum">
              <a:rPr b="1" lang="en-US" sz="2400" spc="-1" strike="noStrike">
                <a:solidFill>
                  <a:srgbClr val="d1282e"/>
                </a:solidFill>
                <a:latin typeface="Arial"/>
                <a:ea typeface="Arial"/>
              </a:rPr>
              <a:t>&lt;number&gt;</a:t>
            </a:fld>
            <a:endParaRPr b="0" lang="en-US" sz="2400" spc="-1" strike="noStrike">
              <a:latin typeface="Times New Roman"/>
            </a:endParaRPr>
          </a:p>
        </p:txBody>
      </p:sp>
      <p:pic>
        <p:nvPicPr>
          <p:cNvPr id="282" name="Google Shape;391;p39" descr=""/>
          <p:cNvPicPr/>
          <p:nvPr/>
        </p:nvPicPr>
        <p:blipFill>
          <a:blip r:embed="rId1"/>
          <a:stretch/>
        </p:blipFill>
        <p:spPr>
          <a:xfrm>
            <a:off x="3425040" y="3221640"/>
            <a:ext cx="3517560" cy="939600"/>
          </a:xfrm>
          <a:prstGeom prst="rect">
            <a:avLst/>
          </a:prstGeom>
          <a:ln w="0">
            <a:noFill/>
          </a:ln>
        </p:spPr>
      </p:pic>
      <p:pic>
        <p:nvPicPr>
          <p:cNvPr id="283" name="Google Shape;392;p39" descr=""/>
          <p:cNvPicPr/>
          <p:nvPr/>
        </p:nvPicPr>
        <p:blipFill>
          <a:blip r:embed="rId2"/>
          <a:stretch/>
        </p:blipFill>
        <p:spPr>
          <a:xfrm>
            <a:off x="2540160" y="4970160"/>
            <a:ext cx="6298920" cy="13204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789" dur="indefinite" restart="never" nodeType="tmRoot">
          <p:childTnLst>
            <p:seq>
              <p:cTn id="790" dur="indefinite" nodeType="mainSeq">
                <p:childTnLst>
                  <p:par>
                    <p:cTn id="791" fill="hold">
                      <p:stCondLst>
                        <p:cond delay="indefinite"/>
                      </p:stCondLst>
                      <p:childTnLst>
                        <p:par>
                          <p:cTn id="792" fill="hold">
                            <p:stCondLst>
                              <p:cond delay="0"/>
                            </p:stCondLst>
                            <p:childTnLst>
                              <p:par>
                                <p:cTn id="79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5" fill="hold">
                      <p:stCondLst>
                        <p:cond delay="indefinite"/>
                      </p:stCondLst>
                      <p:childTnLst>
                        <p:par>
                          <p:cTn id="796" fill="hold">
                            <p:stCondLst>
                              <p:cond delay="0"/>
                            </p:stCondLst>
                            <p:childTnLst>
                              <p:par>
                                <p:cTn id="79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9" fill="hold">
                      <p:stCondLst>
                        <p:cond delay="indefinite"/>
                      </p:stCondLst>
                      <p:childTnLst>
                        <p:par>
                          <p:cTn id="800" fill="hold">
                            <p:stCondLst>
                              <p:cond delay="0"/>
                            </p:stCondLst>
                            <p:childTnLst>
                              <p:par>
                                <p:cTn id="80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3" fill="hold">
                      <p:stCondLst>
                        <p:cond delay="indefinite"/>
                      </p:stCondLst>
                      <p:childTnLst>
                        <p:par>
                          <p:cTn id="804" fill="hold">
                            <p:stCondLst>
                              <p:cond delay="0"/>
                            </p:stCondLst>
                            <p:childTnLst>
                              <p:par>
                                <p:cTn id="80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7" fill="hold">
                      <p:stCondLst>
                        <p:cond delay="indefinite"/>
                      </p:stCondLst>
                      <p:childTnLst>
                        <p:par>
                          <p:cTn id="808" fill="hold">
                            <p:stCondLst>
                              <p:cond delay="0"/>
                            </p:stCondLst>
                            <p:childTnLst>
                              <p:par>
                                <p:cTn id="80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1" fill="hold">
                      <p:stCondLst>
                        <p:cond delay="indefinite"/>
                      </p:stCondLst>
                      <p:childTnLst>
                        <p:par>
                          <p:cTn id="812" fill="hold">
                            <p:stCondLst>
                              <p:cond delay="0"/>
                            </p:stCondLst>
                            <p:childTnLst>
                              <p:par>
                                <p:cTn id="81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5" fill="hold">
                      <p:stCondLst>
                        <p:cond delay="indefinite"/>
                      </p:stCondLst>
                      <p:childTnLst>
                        <p:par>
                          <p:cTn id="816" fill="hold">
                            <p:stCondLst>
                              <p:cond delay="0"/>
                            </p:stCondLst>
                            <p:childTnLst>
                              <p:par>
                                <p:cTn id="81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9" fill="hold">
                      <p:stCondLst>
                        <p:cond delay="indefinite"/>
                      </p:stCondLst>
                      <p:childTnLst>
                        <p:par>
                          <p:cTn id="820" fill="hold">
                            <p:stCondLst>
                              <p:cond delay="0"/>
                            </p:stCondLst>
                            <p:childTnLst>
                              <p:par>
                                <p:cTn id="82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7721280" cy="13712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600" spc="-1" strike="noStrike">
                <a:solidFill>
                  <a:srgbClr val="d1282e"/>
                </a:solidFill>
                <a:latin typeface="Arial Black"/>
                <a:ea typeface="Arial Black"/>
              </a:rPr>
              <a:t>CLOSENESS CENTRALITY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5" name="PlaceHolder 2"/>
          <p:cNvSpPr>
            <a:spLocks noGrp="1"/>
          </p:cNvSpPr>
          <p:nvPr>
            <p:ph type="sldNum" idx="36"/>
          </p:nvPr>
        </p:nvSpPr>
        <p:spPr>
          <a:xfrm rot="16200000">
            <a:off x="11188800" y="5824800"/>
            <a:ext cx="1315440" cy="4863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tabLst>
                <a:tab algn="l" pos="0"/>
              </a:tabLst>
              <a:defRPr b="1" lang="en-US" sz="2400" spc="-1" strike="noStrike">
                <a:solidFill>
                  <a:srgbClr val="d1282e"/>
                </a:solidFill>
                <a:latin typeface="Arial"/>
                <a:ea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fld id="{1F10E7E5-0DFE-4C93-A1FB-687D62FD22D2}" type="slidenum">
              <a:rPr b="1" lang="en-US" sz="2400" spc="-1" strike="noStrike">
                <a:solidFill>
                  <a:srgbClr val="d1282e"/>
                </a:solidFill>
                <a:latin typeface="Arial"/>
                <a:ea typeface="Arial"/>
              </a:rPr>
              <a:t>&lt;number&gt;</a:t>
            </a:fld>
            <a:endParaRPr b="0" lang="en-US" sz="2400" spc="-1" strike="noStrike">
              <a:latin typeface="Times New Roman"/>
            </a:endParaRPr>
          </a:p>
        </p:txBody>
      </p:sp>
      <p:pic>
        <p:nvPicPr>
          <p:cNvPr id="286" name="Google Shape;399;p40" descr="network.pdf"/>
          <p:cNvPicPr/>
          <p:nvPr/>
        </p:nvPicPr>
        <p:blipFill>
          <a:blip r:embed="rId1"/>
          <a:stretch/>
        </p:blipFill>
        <p:spPr>
          <a:xfrm>
            <a:off x="745200" y="1874520"/>
            <a:ext cx="5350320" cy="2037240"/>
          </a:xfrm>
          <a:prstGeom prst="rect">
            <a:avLst/>
          </a:prstGeom>
          <a:ln w="0">
            <a:noFill/>
          </a:ln>
        </p:spPr>
      </p:pic>
      <p:pic>
        <p:nvPicPr>
          <p:cNvPr id="287" name="Google Shape;400;p40" descr=""/>
          <p:cNvPicPr/>
          <p:nvPr/>
        </p:nvPicPr>
        <p:blipFill>
          <a:blip r:embed="rId2"/>
          <a:stretch/>
        </p:blipFill>
        <p:spPr>
          <a:xfrm>
            <a:off x="7287120" y="852840"/>
            <a:ext cx="4343400" cy="3399840"/>
          </a:xfrm>
          <a:prstGeom prst="rect">
            <a:avLst/>
          </a:prstGeom>
          <a:ln w="0">
            <a:noFill/>
          </a:ln>
        </p:spPr>
      </p:pic>
      <p:pic>
        <p:nvPicPr>
          <p:cNvPr id="288" name="Google Shape;401;p40" descr=""/>
          <p:cNvPicPr/>
          <p:nvPr/>
        </p:nvPicPr>
        <p:blipFill>
          <a:blip r:embed="rId3"/>
          <a:stretch/>
        </p:blipFill>
        <p:spPr>
          <a:xfrm>
            <a:off x="2810160" y="4642200"/>
            <a:ext cx="6648480" cy="1359720"/>
          </a:xfrm>
          <a:prstGeom prst="rect">
            <a:avLst/>
          </a:prstGeom>
          <a:ln w="0">
            <a:noFill/>
          </a:ln>
        </p:spPr>
      </p:pic>
      <p:sp>
        <p:nvSpPr>
          <p:cNvPr id="289" name="Google Shape;402;p40"/>
          <p:cNvSpPr/>
          <p:nvPr/>
        </p:nvSpPr>
        <p:spPr>
          <a:xfrm>
            <a:off x="3597840" y="6147000"/>
            <a:ext cx="4709880" cy="396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000" spc="-1" strike="noStrike">
                <a:solidFill>
                  <a:srgbClr val="d1282e"/>
                </a:solidFill>
                <a:latin typeface="Arial"/>
                <a:ea typeface="Arial"/>
              </a:rPr>
              <a:t>Vertex 4 is more central than vertex 3</a:t>
            </a:r>
            <a:endParaRPr b="0" lang="en-US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823" dur="indefinite" restart="never" nodeType="tmRoot">
          <p:childTnLst>
            <p:seq>
              <p:cTn id="824" dur="indefinite" nodeType="mainSeq">
                <p:childTnLst>
                  <p:par>
                    <p:cTn id="825" fill="hold">
                      <p:stCondLst>
                        <p:cond delay="indefinite"/>
                      </p:stCondLst>
                      <p:childTnLst>
                        <p:par>
                          <p:cTn id="826" fill="hold">
                            <p:stCondLst>
                              <p:cond delay="0"/>
                            </p:stCondLst>
                            <p:childTnLst>
                              <p:par>
                                <p:cTn id="82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9" fill="hold">
                      <p:stCondLst>
                        <p:cond delay="indefinite"/>
                      </p:stCondLst>
                      <p:childTnLst>
                        <p:par>
                          <p:cTn id="830" fill="hold">
                            <p:stCondLst>
                              <p:cond delay="0"/>
                            </p:stCondLst>
                            <p:childTnLst>
                              <p:par>
                                <p:cTn id="83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3" fill="hold">
                      <p:stCondLst>
                        <p:cond delay="indefinite"/>
                      </p:stCondLst>
                      <p:childTnLst>
                        <p:par>
                          <p:cTn id="834" fill="hold">
                            <p:stCondLst>
                              <p:cond delay="0"/>
                            </p:stCondLst>
                            <p:childTnLst>
                              <p:par>
                                <p:cTn id="83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7" fill="hold">
                      <p:stCondLst>
                        <p:cond delay="indefinite"/>
                      </p:stCondLst>
                      <p:childTnLst>
                        <p:par>
                          <p:cTn id="838" fill="hold">
                            <p:stCondLst>
                              <p:cond delay="0"/>
                            </p:stCondLst>
                            <p:childTnLst>
                              <p:par>
                                <p:cTn id="83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7721280" cy="13712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600" spc="-1" strike="noStrike">
                <a:solidFill>
                  <a:srgbClr val="d1282e"/>
                </a:solidFill>
                <a:latin typeface="Arial Black"/>
                <a:ea typeface="Arial Black"/>
              </a:rPr>
              <a:t>BETWEENNESS CENTRALITY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1" name="PlaceHolder 2"/>
          <p:cNvSpPr>
            <a:spLocks noGrp="1"/>
          </p:cNvSpPr>
          <p:nvPr>
            <p:ph/>
          </p:nvPr>
        </p:nvSpPr>
        <p:spPr>
          <a:xfrm>
            <a:off x="609480" y="1752480"/>
            <a:ext cx="10159560" cy="43732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Vertex </a:t>
            </a:r>
            <a:r>
              <a:rPr b="1" lang="en-US" sz="2000" spc="-1" strike="noStrike">
                <a:solidFill>
                  <a:srgbClr val="d1282e"/>
                </a:solidFill>
                <a:latin typeface="Arial"/>
                <a:ea typeface="Arial"/>
              </a:rPr>
              <a:t>betweenness </a:t>
            </a: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counts the number of shortest paths that pass through one vertex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Vertices with high betweenness are important in communication and information diffusion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Betweenness Centrality: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2" name="PlaceHolder 3"/>
          <p:cNvSpPr>
            <a:spLocks noGrp="1"/>
          </p:cNvSpPr>
          <p:nvPr>
            <p:ph type="sldNum" idx="37"/>
          </p:nvPr>
        </p:nvSpPr>
        <p:spPr>
          <a:xfrm rot="16200000">
            <a:off x="11188800" y="5824800"/>
            <a:ext cx="1315440" cy="4863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tabLst>
                <a:tab algn="l" pos="0"/>
              </a:tabLst>
              <a:defRPr b="1" lang="en-US" sz="2400" spc="-1" strike="noStrike">
                <a:solidFill>
                  <a:srgbClr val="d1282e"/>
                </a:solidFill>
                <a:latin typeface="Arial"/>
                <a:ea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fld id="{3638A1B3-C505-4767-B00B-7550FC4B0BE6}" type="slidenum">
              <a:rPr b="1" lang="en-US" sz="2400" spc="-1" strike="noStrike">
                <a:solidFill>
                  <a:srgbClr val="d1282e"/>
                </a:solidFill>
                <a:latin typeface="Arial"/>
                <a:ea typeface="Arial"/>
              </a:rPr>
              <a:t>&lt;number&gt;</a:t>
            </a:fld>
            <a:endParaRPr b="0" lang="en-US" sz="2400" spc="-1" strike="noStrike">
              <a:latin typeface="Times New Roman"/>
            </a:endParaRPr>
          </a:p>
        </p:txBody>
      </p:sp>
      <p:pic>
        <p:nvPicPr>
          <p:cNvPr id="293" name="Google Shape;410;p41" descr=""/>
          <p:cNvPicPr/>
          <p:nvPr/>
        </p:nvPicPr>
        <p:blipFill>
          <a:blip r:embed="rId1"/>
          <a:stretch/>
        </p:blipFill>
        <p:spPr>
          <a:xfrm>
            <a:off x="3935520" y="3627000"/>
            <a:ext cx="4320360" cy="1074240"/>
          </a:xfrm>
          <a:prstGeom prst="rect">
            <a:avLst/>
          </a:prstGeom>
          <a:ln w="0">
            <a:noFill/>
          </a:ln>
        </p:spPr>
      </p:pic>
      <p:grpSp>
        <p:nvGrpSpPr>
          <p:cNvPr id="294" name="Google Shape;411;p41"/>
          <p:cNvGrpSpPr/>
          <p:nvPr/>
        </p:nvGrpSpPr>
        <p:grpSpPr>
          <a:xfrm>
            <a:off x="2541600" y="5289120"/>
            <a:ext cx="6207120" cy="396720"/>
            <a:chOff x="2541600" y="5289120"/>
            <a:chExt cx="6207120" cy="396720"/>
          </a:xfrm>
        </p:grpSpPr>
        <p:sp>
          <p:nvSpPr>
            <p:cNvPr id="295" name="Google Shape;412;p41"/>
            <p:cNvSpPr/>
            <p:nvPr/>
          </p:nvSpPr>
          <p:spPr>
            <a:xfrm>
              <a:off x="3341880" y="5289120"/>
              <a:ext cx="5406840" cy="3967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anchor="t">
              <a:spAutoFit/>
            </a:bodyPr>
            <a:p>
              <a:pPr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0" lang="en-US" sz="2000" spc="-1" strike="noStrike">
                  <a:solidFill>
                    <a:srgbClr val="000000"/>
                  </a:solidFill>
                  <a:latin typeface="Arial"/>
                  <a:ea typeface="Arial"/>
                </a:rPr>
                <a:t>The number of shortest paths between s and t</a:t>
              </a:r>
              <a:endParaRPr b="0" lang="en-US" sz="2000" spc="-1" strike="noStrike">
                <a:latin typeface="Arial"/>
              </a:endParaRPr>
            </a:p>
          </p:txBody>
        </p:sp>
        <p:pic>
          <p:nvPicPr>
            <p:cNvPr id="296" name="Google Shape;413;p41" descr="latex-image-1.pdf"/>
            <p:cNvPicPr/>
            <p:nvPr/>
          </p:nvPicPr>
          <p:blipFill>
            <a:blip r:embed="rId2"/>
            <a:stretch/>
          </p:blipFill>
          <p:spPr>
            <a:xfrm>
              <a:off x="2541600" y="5379120"/>
              <a:ext cx="799920" cy="27900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297" name="Google Shape;414;p41"/>
          <p:cNvGrpSpPr/>
          <p:nvPr/>
        </p:nvGrpSpPr>
        <p:grpSpPr>
          <a:xfrm>
            <a:off x="2405160" y="5853600"/>
            <a:ext cx="7690680" cy="529200"/>
            <a:chOff x="2405160" y="5853600"/>
            <a:chExt cx="7690680" cy="529200"/>
          </a:xfrm>
        </p:grpSpPr>
        <p:pic>
          <p:nvPicPr>
            <p:cNvPr id="298" name="Google Shape;415;p41" descr="latex-image-1.pdf"/>
            <p:cNvPicPr/>
            <p:nvPr/>
          </p:nvPicPr>
          <p:blipFill>
            <a:blip r:embed="rId3"/>
            <a:stretch/>
          </p:blipFill>
          <p:spPr>
            <a:xfrm>
              <a:off x="2405160" y="5853600"/>
              <a:ext cx="1523520" cy="4694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99" name="Google Shape;416;p41"/>
            <p:cNvSpPr/>
            <p:nvPr/>
          </p:nvSpPr>
          <p:spPr>
            <a:xfrm>
              <a:off x="3929040" y="5954400"/>
              <a:ext cx="6166800" cy="4284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anchor="t">
              <a:spAutoFit/>
            </a:bodyPr>
            <a:p>
              <a:pPr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000000"/>
                  </a:solidFill>
                  <a:latin typeface="Arial"/>
                  <a:ea typeface="Arial"/>
                </a:rPr>
                <a:t>The number of shortest </a:t>
              </a:r>
              <a:r>
                <a:rPr b="0" lang="en-US" sz="2000" spc="-1" strike="noStrike">
                  <a:solidFill>
                    <a:srgbClr val="000000"/>
                  </a:solidFill>
                  <a:latin typeface="Arial"/>
                  <a:ea typeface="Arial"/>
                </a:rPr>
                <a:t>paths</a:t>
              </a:r>
              <a:r>
                <a:rPr b="0" lang="en-US" sz="1800" spc="-1" strike="noStrike">
                  <a:solidFill>
                    <a:srgbClr val="000000"/>
                  </a:solidFill>
                  <a:latin typeface="Arial"/>
                  <a:ea typeface="Arial"/>
                </a:rPr>
                <a:t> between s and t that pass v</a:t>
              </a:r>
              <a:r>
                <a:rPr b="0" lang="en-US" sz="1800" spc="-1" strike="noStrike" baseline="-25000">
                  <a:solidFill>
                    <a:srgbClr val="000000"/>
                  </a:solidFill>
                  <a:latin typeface="Arial"/>
                  <a:ea typeface="Arial"/>
                </a:rPr>
                <a:t>i</a:t>
              </a:r>
              <a:endParaRPr b="0" lang="en-US" sz="1800" spc="-1" strike="noStrike">
                <a:latin typeface="Arial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841" dur="indefinite" restart="never" nodeType="tmRoot">
          <p:childTnLst>
            <p:seq>
              <p:cTn id="842" dur="indefinite" nodeType="mainSeq">
                <p:childTnLst>
                  <p:par>
                    <p:cTn id="843" fill="hold">
                      <p:stCondLst>
                        <p:cond delay="indefinite"/>
                      </p:stCondLst>
                      <p:childTnLst>
                        <p:par>
                          <p:cTn id="844" fill="hold">
                            <p:stCondLst>
                              <p:cond delay="0"/>
                            </p:stCondLst>
                            <p:childTnLst>
                              <p:par>
                                <p:cTn id="84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7" fill="hold">
                      <p:stCondLst>
                        <p:cond delay="indefinite"/>
                      </p:stCondLst>
                      <p:childTnLst>
                        <p:par>
                          <p:cTn id="848" fill="hold">
                            <p:stCondLst>
                              <p:cond delay="0"/>
                            </p:stCondLst>
                            <p:childTnLst>
                              <p:par>
                                <p:cTn id="84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1" fill="hold">
                      <p:stCondLst>
                        <p:cond delay="indefinite"/>
                      </p:stCondLst>
                      <p:childTnLst>
                        <p:par>
                          <p:cTn id="852" fill="hold">
                            <p:stCondLst>
                              <p:cond delay="0"/>
                            </p:stCondLst>
                            <p:childTnLst>
                              <p:par>
                                <p:cTn id="85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5" fill="hold">
                      <p:stCondLst>
                        <p:cond delay="indefinite"/>
                      </p:stCondLst>
                      <p:childTnLst>
                        <p:par>
                          <p:cTn id="856" fill="hold">
                            <p:stCondLst>
                              <p:cond delay="0"/>
                            </p:stCondLst>
                            <p:childTnLst>
                              <p:par>
                                <p:cTn id="85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9" fill="hold">
                      <p:stCondLst>
                        <p:cond delay="indefinite"/>
                      </p:stCondLst>
                      <p:childTnLst>
                        <p:par>
                          <p:cTn id="860" fill="hold">
                            <p:stCondLst>
                              <p:cond delay="0"/>
                            </p:stCondLst>
                            <p:childTnLst>
                              <p:par>
                                <p:cTn id="86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3" fill="hold">
                      <p:stCondLst>
                        <p:cond delay="indefinite"/>
                      </p:stCondLst>
                      <p:childTnLst>
                        <p:par>
                          <p:cTn id="864" fill="hold">
                            <p:stCondLst>
                              <p:cond delay="0"/>
                            </p:stCondLst>
                            <p:childTnLst>
                              <p:par>
                                <p:cTn id="86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7" fill="hold">
                      <p:stCondLst>
                        <p:cond delay="indefinite"/>
                      </p:stCondLst>
                      <p:childTnLst>
                        <p:par>
                          <p:cTn id="868" fill="hold">
                            <p:stCondLst>
                              <p:cond delay="0"/>
                            </p:stCondLst>
                            <p:childTnLst>
                              <p:par>
                                <p:cTn id="86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1" fill="hold">
                      <p:stCondLst>
                        <p:cond delay="indefinite"/>
                      </p:stCondLst>
                      <p:childTnLst>
                        <p:par>
                          <p:cTn id="872" fill="hold">
                            <p:stCondLst>
                              <p:cond delay="0"/>
                            </p:stCondLst>
                            <p:childTnLst>
                              <p:par>
                                <p:cTn id="87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7721280" cy="13712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600" spc="-1" strike="noStrike">
                <a:solidFill>
                  <a:srgbClr val="d1282e"/>
                </a:solidFill>
                <a:latin typeface="Arial Black"/>
                <a:ea typeface="Arial Black"/>
              </a:rPr>
              <a:t>BETWEENNESS CENTRALITY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1" name="PlaceHolder 2"/>
          <p:cNvSpPr>
            <a:spLocks noGrp="1"/>
          </p:cNvSpPr>
          <p:nvPr>
            <p:ph type="sldNum" idx="38"/>
          </p:nvPr>
        </p:nvSpPr>
        <p:spPr>
          <a:xfrm rot="16200000">
            <a:off x="11188800" y="5824800"/>
            <a:ext cx="1315440" cy="4863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tabLst>
                <a:tab algn="l" pos="0"/>
              </a:tabLst>
              <a:defRPr b="1" lang="en-US" sz="2400" spc="-1" strike="noStrike">
                <a:solidFill>
                  <a:srgbClr val="d1282e"/>
                </a:solidFill>
                <a:latin typeface="Arial"/>
                <a:ea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fld id="{5D541B61-5096-4EFC-BD08-ACD2E6C09537}" type="slidenum">
              <a:rPr b="1" lang="en-US" sz="2400" spc="-1" strike="noStrike">
                <a:solidFill>
                  <a:srgbClr val="d1282e"/>
                </a:solidFill>
                <a:latin typeface="Arial"/>
                <a:ea typeface="Arial"/>
              </a:rPr>
              <a:t>&lt;number&gt;</a:t>
            </a:fld>
            <a:endParaRPr b="0" lang="en-US" sz="2400" spc="-1" strike="noStrike">
              <a:latin typeface="Times New Roman"/>
            </a:endParaRPr>
          </a:p>
        </p:txBody>
      </p:sp>
      <p:pic>
        <p:nvPicPr>
          <p:cNvPr id="302" name="Google Shape;424;p42" descr="network.pdf"/>
          <p:cNvPicPr/>
          <p:nvPr/>
        </p:nvPicPr>
        <p:blipFill>
          <a:blip r:embed="rId1"/>
          <a:stretch/>
        </p:blipFill>
        <p:spPr>
          <a:xfrm>
            <a:off x="630000" y="1652760"/>
            <a:ext cx="5393160" cy="2053440"/>
          </a:xfrm>
          <a:prstGeom prst="rect">
            <a:avLst/>
          </a:prstGeom>
          <a:ln w="0">
            <a:noFill/>
          </a:ln>
        </p:spPr>
      </p:pic>
      <p:grpSp>
        <p:nvGrpSpPr>
          <p:cNvPr id="303" name="Google Shape;425;p42"/>
          <p:cNvGrpSpPr/>
          <p:nvPr/>
        </p:nvGrpSpPr>
        <p:grpSpPr>
          <a:xfrm>
            <a:off x="1992960" y="4235400"/>
            <a:ext cx="6207120" cy="396720"/>
            <a:chOff x="1992960" y="4235400"/>
            <a:chExt cx="6207120" cy="396720"/>
          </a:xfrm>
        </p:grpSpPr>
        <p:sp>
          <p:nvSpPr>
            <p:cNvPr id="304" name="Google Shape;426;p42"/>
            <p:cNvSpPr/>
            <p:nvPr/>
          </p:nvSpPr>
          <p:spPr>
            <a:xfrm>
              <a:off x="2793240" y="4235400"/>
              <a:ext cx="5406840" cy="3967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anchor="t">
              <a:spAutoFit/>
            </a:bodyPr>
            <a:p>
              <a:pPr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0" lang="en-US" sz="2000" spc="-1" strike="noStrike">
                  <a:solidFill>
                    <a:srgbClr val="000000"/>
                  </a:solidFill>
                  <a:latin typeface="Arial"/>
                  <a:ea typeface="Arial"/>
                </a:rPr>
                <a:t>The number of shortest paths between s and t</a:t>
              </a:r>
              <a:endParaRPr b="0" lang="en-US" sz="2000" spc="-1" strike="noStrike">
                <a:latin typeface="Arial"/>
              </a:endParaRPr>
            </a:p>
          </p:txBody>
        </p:sp>
        <p:pic>
          <p:nvPicPr>
            <p:cNvPr id="305" name="Google Shape;427;p42" descr="latex-image-1.pdf"/>
            <p:cNvPicPr/>
            <p:nvPr/>
          </p:nvPicPr>
          <p:blipFill>
            <a:blip r:embed="rId2"/>
            <a:stretch/>
          </p:blipFill>
          <p:spPr>
            <a:xfrm>
              <a:off x="1992960" y="4325400"/>
              <a:ext cx="799920" cy="27900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306" name="Google Shape;428;p42"/>
          <p:cNvGrpSpPr/>
          <p:nvPr/>
        </p:nvGrpSpPr>
        <p:grpSpPr>
          <a:xfrm>
            <a:off x="1992960" y="4763880"/>
            <a:ext cx="8140680" cy="437760"/>
            <a:chOff x="1992960" y="4763880"/>
            <a:chExt cx="8140680" cy="437760"/>
          </a:xfrm>
        </p:grpSpPr>
        <p:pic>
          <p:nvPicPr>
            <p:cNvPr id="307" name="Google Shape;429;p42" descr="latex-image-1.pdf"/>
            <p:cNvPicPr/>
            <p:nvPr/>
          </p:nvPicPr>
          <p:blipFill>
            <a:blip r:embed="rId3"/>
            <a:stretch/>
          </p:blipFill>
          <p:spPr>
            <a:xfrm>
              <a:off x="1992960" y="4816800"/>
              <a:ext cx="1126080" cy="3470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08" name="Google Shape;430;p42"/>
            <p:cNvSpPr/>
            <p:nvPr/>
          </p:nvSpPr>
          <p:spPr>
            <a:xfrm>
              <a:off x="3380400" y="4763880"/>
              <a:ext cx="6753240" cy="4377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anchor="t">
              <a:spAutoFit/>
            </a:bodyPr>
            <a:p>
              <a:pPr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0" lang="en-US" sz="2000" spc="-1" strike="noStrike">
                  <a:solidFill>
                    <a:srgbClr val="000000"/>
                  </a:solidFill>
                  <a:latin typeface="Arial"/>
                  <a:ea typeface="Arial"/>
                </a:rPr>
                <a:t>The number of shortest paths between s and t that pass v</a:t>
              </a:r>
              <a:r>
                <a:rPr b="0" lang="en-US" sz="2000" spc="-1" strike="noStrike" baseline="-25000">
                  <a:solidFill>
                    <a:srgbClr val="000000"/>
                  </a:solidFill>
                  <a:latin typeface="Arial"/>
                  <a:ea typeface="Arial"/>
                </a:rPr>
                <a:t>i</a:t>
              </a:r>
              <a:endParaRPr b="0" lang="en-US" sz="2000" spc="-1" strike="noStrike">
                <a:latin typeface="Arial"/>
              </a:endParaRPr>
            </a:p>
          </p:txBody>
        </p:sp>
      </p:grpSp>
      <p:pic>
        <p:nvPicPr>
          <p:cNvPr id="309" name="Google Shape;431;p42" descr=""/>
          <p:cNvPicPr/>
          <p:nvPr/>
        </p:nvPicPr>
        <p:blipFill>
          <a:blip r:embed="rId4"/>
          <a:stretch/>
        </p:blipFill>
        <p:spPr>
          <a:xfrm>
            <a:off x="7417800" y="1524240"/>
            <a:ext cx="3962160" cy="2730240"/>
          </a:xfrm>
          <a:prstGeom prst="rect">
            <a:avLst/>
          </a:prstGeom>
          <a:ln w="0">
            <a:noFill/>
          </a:ln>
        </p:spPr>
      </p:pic>
      <p:sp>
        <p:nvSpPr>
          <p:cNvPr id="310" name="Google Shape;432;p42"/>
          <p:cNvSpPr/>
          <p:nvPr/>
        </p:nvSpPr>
        <p:spPr>
          <a:xfrm>
            <a:off x="2392920" y="6318360"/>
            <a:ext cx="7234200" cy="396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000" spc="-1" strike="noStrike">
                <a:solidFill>
                  <a:srgbClr val="d1282e"/>
                </a:solidFill>
                <a:latin typeface="Arial"/>
                <a:ea typeface="Arial"/>
              </a:rPr>
              <a:t>What is the betweenness centrality for node 4 ?????????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311" name="Google Shape;433;p42" descr=""/>
          <p:cNvPicPr/>
          <p:nvPr/>
        </p:nvPicPr>
        <p:blipFill>
          <a:blip r:embed="rId5"/>
          <a:stretch/>
        </p:blipFill>
        <p:spPr>
          <a:xfrm>
            <a:off x="1992960" y="5164200"/>
            <a:ext cx="4320360" cy="10742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879" dur="indefinite" restart="never" nodeType="tmRoot">
          <p:childTnLst>
            <p:seq>
              <p:cTn id="880" dur="indefinite" nodeType="mainSeq">
                <p:childTnLst>
                  <p:par>
                    <p:cTn id="881" fill="hold">
                      <p:stCondLst>
                        <p:cond delay="indefinite"/>
                      </p:stCondLst>
                      <p:childTnLst>
                        <p:par>
                          <p:cTn id="882" fill="hold">
                            <p:stCondLst>
                              <p:cond delay="0"/>
                            </p:stCondLst>
                            <p:childTnLst>
                              <p:par>
                                <p:cTn id="88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1" fill="hold">
                      <p:stCondLst>
                        <p:cond delay="indefinite"/>
                      </p:stCondLst>
                      <p:childTnLst>
                        <p:par>
                          <p:cTn id="892" fill="hold">
                            <p:stCondLst>
                              <p:cond delay="0"/>
                            </p:stCondLst>
                            <p:childTnLst>
                              <p:par>
                                <p:cTn id="89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5" fill="hold">
                      <p:stCondLst>
                        <p:cond delay="indefinite"/>
                      </p:stCondLst>
                      <p:childTnLst>
                        <p:par>
                          <p:cTn id="896" fill="hold">
                            <p:stCondLst>
                              <p:cond delay="0"/>
                            </p:stCondLst>
                            <p:childTnLst>
                              <p:par>
                                <p:cTn id="89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7721280" cy="13712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600" spc="-1" strike="noStrike">
                <a:solidFill>
                  <a:srgbClr val="d1282e"/>
                </a:solidFill>
                <a:latin typeface="Arial Black"/>
                <a:ea typeface="Arial Black"/>
              </a:rPr>
              <a:t>AND NOW!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/>
          </p:nvPr>
        </p:nvSpPr>
        <p:spPr>
          <a:xfrm>
            <a:off x="609480" y="1752480"/>
            <a:ext cx="10159560" cy="43732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Graph Processing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Representing graphs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Centrality measures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Community detection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Natural Language Processing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Bag of Words, TF-IDF, N-grams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(If we get to this today …)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US" sz="2000" spc="-1" strike="noStrike">
                <a:solidFill>
                  <a:srgbClr val="d1282e"/>
                </a:solidFill>
                <a:latin typeface="Arial"/>
                <a:ea typeface="Arial"/>
              </a:rPr>
              <a:t>Thank you to: Sukumar Ghosh (Iowa), Lei Tang (Yahoo!), Huan Liu (ASU), Zico Kolter (CMU)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sldNum" idx="12"/>
          </p:nvPr>
        </p:nvSpPr>
        <p:spPr>
          <a:xfrm rot="16200000">
            <a:off x="11188800" y="5824800"/>
            <a:ext cx="1315440" cy="4863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tabLst>
                <a:tab algn="l" pos="0"/>
              </a:tabLst>
              <a:defRPr b="1" lang="en-US" sz="2400" spc="-1" strike="noStrike">
                <a:solidFill>
                  <a:srgbClr val="d1282e"/>
                </a:solidFill>
                <a:latin typeface="Arial"/>
                <a:ea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fld id="{B31AC0BA-D57B-48E2-BCC5-999CFD6E8E2A}" type="slidenum">
              <a:rPr b="1" lang="en-US" sz="2400" spc="-1" strike="noStrike">
                <a:solidFill>
                  <a:srgbClr val="d1282e"/>
                </a:solidFill>
                <a:latin typeface="Arial"/>
                <a:ea typeface="Arial"/>
              </a:rPr>
              <a:t>3</a:t>
            </a:fld>
            <a:endParaRPr b="0" lang="en-US" sz="2400" spc="-1" strike="noStrike">
              <a:latin typeface="Times New Roman"/>
            </a:endParaRPr>
          </a:p>
        </p:txBody>
      </p:sp>
      <p:pic>
        <p:nvPicPr>
          <p:cNvPr id="102" name="Google Shape;117;p16" descr=""/>
          <p:cNvPicPr/>
          <p:nvPr/>
        </p:nvPicPr>
        <p:blipFill>
          <a:blip r:embed="rId1"/>
          <a:stretch/>
        </p:blipFill>
        <p:spPr>
          <a:xfrm>
            <a:off x="6598080" y="790200"/>
            <a:ext cx="4579560" cy="3045960"/>
          </a:xfrm>
          <a:prstGeom prst="rect">
            <a:avLst/>
          </a:prstGeom>
          <a:ln w="0">
            <a:noFill/>
          </a:ln>
        </p:spPr>
      </p:pic>
      <p:sp>
        <p:nvSpPr>
          <p:cNvPr id="103" name="Google Shape;118;p16"/>
          <p:cNvSpPr/>
          <p:nvPr/>
        </p:nvSpPr>
        <p:spPr>
          <a:xfrm>
            <a:off x="6598080" y="3939480"/>
            <a:ext cx="4579560" cy="274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https://en.wikipedia.org/wiki/Seven_Bridges_of_Königsberg</a:t>
            </a:r>
            <a:endParaRPr b="0" lang="en-US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77" dur="indefinite" restart="never" nodeType="tmRoot">
          <p:childTnLst>
            <p:seq>
              <p:cTn id="78" dur="indefinite" nodeType="mainSeq">
                <p:childTnLst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7721280" cy="13712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600" spc="-1" strike="noStrike">
                <a:solidFill>
                  <a:srgbClr val="d1282e"/>
                </a:solidFill>
                <a:latin typeface="Arial Black"/>
                <a:ea typeface="Arial Black"/>
              </a:rPr>
              <a:t>EIGENVECTOR CENTRALITY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3" name="PlaceHolder 2"/>
          <p:cNvSpPr>
            <a:spLocks noGrp="1"/>
          </p:cNvSpPr>
          <p:nvPr>
            <p:ph/>
          </p:nvPr>
        </p:nvSpPr>
        <p:spPr>
          <a:xfrm>
            <a:off x="609480" y="1752480"/>
            <a:ext cx="10159560" cy="43732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A vertex’s importance is determined by the </a:t>
            </a:r>
            <a:r>
              <a:rPr b="1" lang="en-US" sz="2000" spc="-1" strike="noStrike">
                <a:solidFill>
                  <a:srgbClr val="d1282e"/>
                </a:solidFill>
                <a:latin typeface="Arial"/>
                <a:ea typeface="Arial"/>
              </a:rPr>
              <a:t>importance of the friends</a:t>
            </a: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 of that vertex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If one has many important friends, he should be important as well. 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The centrality corresponds to the top eigenvector of the adjacency matrix A. 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A variant of this eigenvector centrality is the PageRank score.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4" name="PlaceHolder 3"/>
          <p:cNvSpPr>
            <a:spLocks noGrp="1"/>
          </p:cNvSpPr>
          <p:nvPr>
            <p:ph type="sldNum" idx="39"/>
          </p:nvPr>
        </p:nvSpPr>
        <p:spPr>
          <a:xfrm rot="16200000">
            <a:off x="11188800" y="5824800"/>
            <a:ext cx="1315440" cy="4863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tabLst>
                <a:tab algn="l" pos="0"/>
              </a:tabLst>
              <a:defRPr b="1" lang="en-US" sz="2400" spc="-1" strike="noStrike">
                <a:solidFill>
                  <a:srgbClr val="d1282e"/>
                </a:solidFill>
                <a:latin typeface="Arial"/>
                <a:ea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fld id="{D734F6E5-1331-4215-8DFA-DBFDAA46C136}" type="slidenum">
              <a:rPr b="1" lang="en-US" sz="2400" spc="-1" strike="noStrike">
                <a:solidFill>
                  <a:srgbClr val="d1282e"/>
                </a:solidFill>
                <a:latin typeface="Arial"/>
                <a:ea typeface="Arial"/>
              </a:rPr>
              <a:t>&lt;number&gt;</a:t>
            </a:fld>
            <a:endParaRPr b="0" lang="en-US" sz="2400" spc="-1" strike="noStrike">
              <a:latin typeface="Times New Roman"/>
            </a:endParaRPr>
          </a:p>
        </p:txBody>
      </p:sp>
      <p:pic>
        <p:nvPicPr>
          <p:cNvPr id="315" name="Google Shape;441;p43" descr=""/>
          <p:cNvPicPr/>
          <p:nvPr/>
        </p:nvPicPr>
        <p:blipFill>
          <a:blip r:embed="rId1"/>
          <a:stretch/>
        </p:blipFill>
        <p:spPr>
          <a:xfrm>
            <a:off x="4226040" y="2984400"/>
            <a:ext cx="3111120" cy="799920"/>
          </a:xfrm>
          <a:prstGeom prst="rect">
            <a:avLst/>
          </a:prstGeom>
          <a:ln w="0">
            <a:noFill/>
          </a:ln>
        </p:spPr>
      </p:pic>
      <p:pic>
        <p:nvPicPr>
          <p:cNvPr id="316" name="Google Shape;442;p43" descr=""/>
          <p:cNvPicPr/>
          <p:nvPr/>
        </p:nvPicPr>
        <p:blipFill>
          <a:blip r:embed="rId2"/>
          <a:stretch/>
        </p:blipFill>
        <p:spPr>
          <a:xfrm>
            <a:off x="4226040" y="3979800"/>
            <a:ext cx="939600" cy="393480"/>
          </a:xfrm>
          <a:prstGeom prst="rect">
            <a:avLst/>
          </a:prstGeom>
          <a:ln w="0">
            <a:noFill/>
          </a:ln>
        </p:spPr>
      </p:pic>
      <p:pic>
        <p:nvPicPr>
          <p:cNvPr id="317" name="Google Shape;443;p43" descr=""/>
          <p:cNvPicPr/>
          <p:nvPr/>
        </p:nvPicPr>
        <p:blipFill>
          <a:blip r:embed="rId3"/>
          <a:stretch/>
        </p:blipFill>
        <p:spPr>
          <a:xfrm>
            <a:off x="6361560" y="3946680"/>
            <a:ext cx="1180800" cy="456840"/>
          </a:xfrm>
          <a:prstGeom prst="rect">
            <a:avLst/>
          </a:prstGeom>
          <a:ln w="0">
            <a:noFill/>
          </a:ln>
        </p:spPr>
      </p:pic>
      <p:sp>
        <p:nvSpPr>
          <p:cNvPr id="318" name="Google Shape;444;p43"/>
          <p:cNvSpPr/>
          <p:nvPr/>
        </p:nvSpPr>
        <p:spPr>
          <a:xfrm>
            <a:off x="5470560" y="3979800"/>
            <a:ext cx="685800" cy="39348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1"/>
          </a:solidFill>
          <a:ln w="12700">
            <a:solidFill>
              <a:srgbClr val="000000"/>
            </a:solidFill>
            <a:round/>
          </a:ln>
          <a:effectLst>
            <a:outerShdw algn="bl" blurRad="39960" dist="23040" rotWithShape="0">
              <a:srgbClr val="000000">
                <a:alpha val="4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899" dur="indefinite" restart="never" nodeType="tmRoot">
          <p:childTnLst>
            <p:seq>
              <p:cTn id="900" dur="indefinite" nodeType="mainSeq">
                <p:childTnLst>
                  <p:par>
                    <p:cTn id="901" fill="hold">
                      <p:stCondLst>
                        <p:cond delay="indefinite"/>
                      </p:stCondLst>
                      <p:childTnLst>
                        <p:par>
                          <p:cTn id="902" fill="hold">
                            <p:stCondLst>
                              <p:cond delay="0"/>
                            </p:stCondLst>
                            <p:childTnLst>
                              <p:par>
                                <p:cTn id="90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5" fill="hold">
                      <p:stCondLst>
                        <p:cond delay="indefinite"/>
                      </p:stCondLst>
                      <p:childTnLst>
                        <p:par>
                          <p:cTn id="906" fill="hold">
                            <p:stCondLst>
                              <p:cond delay="0"/>
                            </p:stCondLst>
                            <p:childTnLst>
                              <p:par>
                                <p:cTn id="90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9" fill="hold">
                      <p:stCondLst>
                        <p:cond delay="indefinite"/>
                      </p:stCondLst>
                      <p:childTnLst>
                        <p:par>
                          <p:cTn id="910" fill="hold">
                            <p:stCondLst>
                              <p:cond delay="0"/>
                            </p:stCondLst>
                            <p:childTnLst>
                              <p:par>
                                <p:cTn id="91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3" fill="hold">
                      <p:stCondLst>
                        <p:cond delay="indefinite"/>
                      </p:stCondLst>
                      <p:childTnLst>
                        <p:par>
                          <p:cTn id="914" fill="hold">
                            <p:stCondLst>
                              <p:cond delay="0"/>
                            </p:stCondLst>
                            <p:childTnLst>
                              <p:par>
                                <p:cTn id="91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7" fill="hold">
                      <p:stCondLst>
                        <p:cond delay="indefinite"/>
                      </p:stCondLst>
                      <p:childTnLst>
                        <p:par>
                          <p:cTn id="918" fill="hold">
                            <p:stCondLst>
                              <p:cond delay="0"/>
                            </p:stCondLst>
                            <p:childTnLst>
                              <p:par>
                                <p:cTn id="91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1" fill="hold">
                      <p:stCondLst>
                        <p:cond delay="indefinite"/>
                      </p:stCondLst>
                      <p:childTnLst>
                        <p:par>
                          <p:cTn id="922" fill="hold">
                            <p:stCondLst>
                              <p:cond delay="0"/>
                            </p:stCondLst>
                            <p:childTnLst>
                              <p:par>
                                <p:cTn id="92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5" fill="hold">
                      <p:stCondLst>
                        <p:cond delay="indefinite"/>
                      </p:stCondLst>
                      <p:childTnLst>
                        <p:par>
                          <p:cTn id="926" fill="hold">
                            <p:stCondLst>
                              <p:cond delay="0"/>
                            </p:stCondLst>
                            <p:childTnLst>
                              <p:par>
                                <p:cTn id="92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9" fill="hold">
                      <p:stCondLst>
                        <p:cond delay="indefinite"/>
                      </p:stCondLst>
                      <p:childTnLst>
                        <p:par>
                          <p:cTn id="930" fill="hold">
                            <p:stCondLst>
                              <p:cond delay="0"/>
                            </p:stCondLst>
                            <p:childTnLst>
                              <p:par>
                                <p:cTn id="93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3" fill="hold">
                      <p:stCondLst>
                        <p:cond delay="indefinite"/>
                      </p:stCondLst>
                      <p:childTnLst>
                        <p:par>
                          <p:cTn id="934" fill="hold">
                            <p:stCondLst>
                              <p:cond delay="0"/>
                            </p:stCondLst>
                            <p:childTnLst>
                              <p:par>
                                <p:cTn id="93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7" fill="hold">
                      <p:stCondLst>
                        <p:cond delay="indefinite"/>
                      </p:stCondLst>
                      <p:childTnLst>
                        <p:par>
                          <p:cTn id="938" fill="hold">
                            <p:stCondLst>
                              <p:cond delay="0"/>
                            </p:stCondLst>
                            <p:childTnLst>
                              <p:par>
                                <p:cTn id="93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1" fill="hold">
                      <p:stCondLst>
                        <p:cond delay="indefinite"/>
                      </p:stCondLst>
                      <p:childTnLst>
                        <p:par>
                          <p:cTn id="942" fill="hold">
                            <p:stCondLst>
                              <p:cond delay="0"/>
                            </p:stCondLst>
                            <p:childTnLst>
                              <p:par>
                                <p:cTn id="94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5" fill="hold">
                      <p:stCondLst>
                        <p:cond delay="indefinite"/>
                      </p:stCondLst>
                      <p:childTnLst>
                        <p:par>
                          <p:cTn id="946" fill="hold">
                            <p:stCondLst>
                              <p:cond delay="0"/>
                            </p:stCondLst>
                            <p:childTnLst>
                              <p:par>
                                <p:cTn id="94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7721280" cy="13712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600" spc="-1" strike="noStrike">
                <a:solidFill>
                  <a:srgbClr val="d1282e"/>
                </a:solidFill>
                <a:latin typeface="Arial Black"/>
                <a:ea typeface="Arial Black"/>
              </a:rPr>
              <a:t>NETWORKX: CENTRALITY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0" name="PlaceHolder 2"/>
          <p:cNvSpPr>
            <a:spLocks noGrp="1"/>
          </p:cNvSpPr>
          <p:nvPr>
            <p:ph/>
          </p:nvPr>
        </p:nvSpPr>
        <p:spPr>
          <a:xfrm>
            <a:off x="609480" y="1752480"/>
            <a:ext cx="10159560" cy="43732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Many other centrality measures implemented for you!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000" spc="-1" strike="noStrike" u="sng">
                <a:solidFill>
                  <a:srgbClr val="cc9900"/>
                </a:solidFill>
                <a:uFillTx/>
                <a:latin typeface="Arial"/>
                <a:ea typeface="Arial"/>
                <a:hlinkClick r:id="rId1"/>
              </a:rPr>
              <a:t>https://networkx.github.io/documentation/development/reference/algorithms.centrality.html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Degree, in-degree, out-degree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Closeness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Betweenness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Applied to both edges and vertices; hard to compute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Load: similar to betweenness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Eigenvector, Katz (provides additional weight to close neighbors)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1" name="PlaceHolder 3"/>
          <p:cNvSpPr>
            <a:spLocks noGrp="1"/>
          </p:cNvSpPr>
          <p:nvPr>
            <p:ph type="sldNum" idx="40"/>
          </p:nvPr>
        </p:nvSpPr>
        <p:spPr>
          <a:xfrm rot="16200000">
            <a:off x="11188800" y="5824800"/>
            <a:ext cx="1315440" cy="4863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tabLst>
                <a:tab algn="l" pos="0"/>
              </a:tabLst>
              <a:defRPr b="1" lang="en-US" sz="2400" spc="-1" strike="noStrike">
                <a:solidFill>
                  <a:srgbClr val="d1282e"/>
                </a:solidFill>
                <a:latin typeface="Arial"/>
                <a:ea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fld id="{9B825BCF-0348-4AC1-8CB3-95D406553C8E}" type="slidenum">
              <a:rPr b="1" lang="en-US" sz="2400" spc="-1" strike="noStrike">
                <a:solidFill>
                  <a:srgbClr val="d1282e"/>
                </a:solidFill>
                <a:latin typeface="Arial"/>
                <a:ea typeface="Arial"/>
              </a:rPr>
              <a:t>&lt;number&gt;</a:t>
            </a:fld>
            <a:endParaRPr b="0" lang="en-US" sz="24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953" dur="indefinite" restart="never" nodeType="tmRoot">
          <p:childTnLst>
            <p:seq>
              <p:cTn id="954" dur="indefinite" nodeType="mainSeq">
                <p:childTnLst>
                  <p:par>
                    <p:cTn id="955" fill="hold">
                      <p:stCondLst>
                        <p:cond delay="indefinite"/>
                      </p:stCondLst>
                      <p:childTnLst>
                        <p:par>
                          <p:cTn id="956" fill="hold">
                            <p:stCondLst>
                              <p:cond delay="0"/>
                            </p:stCondLst>
                            <p:childTnLst>
                              <p:par>
                                <p:cTn id="95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9" fill="hold">
                      <p:stCondLst>
                        <p:cond delay="indefinite"/>
                      </p:stCondLst>
                      <p:childTnLst>
                        <p:par>
                          <p:cTn id="960" fill="hold">
                            <p:stCondLst>
                              <p:cond delay="0"/>
                            </p:stCondLst>
                            <p:childTnLst>
                              <p:par>
                                <p:cTn id="96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3" fill="hold">
                      <p:stCondLst>
                        <p:cond delay="indefinite"/>
                      </p:stCondLst>
                      <p:childTnLst>
                        <p:par>
                          <p:cTn id="964" fill="hold">
                            <p:stCondLst>
                              <p:cond delay="0"/>
                            </p:stCondLst>
                            <p:childTnLst>
                              <p:par>
                                <p:cTn id="96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7" fill="hold">
                      <p:stCondLst>
                        <p:cond delay="indefinite"/>
                      </p:stCondLst>
                      <p:childTnLst>
                        <p:par>
                          <p:cTn id="968" fill="hold">
                            <p:stCondLst>
                              <p:cond delay="0"/>
                            </p:stCondLst>
                            <p:childTnLst>
                              <p:par>
                                <p:cTn id="96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1" fill="hold">
                      <p:stCondLst>
                        <p:cond delay="indefinite"/>
                      </p:stCondLst>
                      <p:childTnLst>
                        <p:par>
                          <p:cTn id="972" fill="hold">
                            <p:stCondLst>
                              <p:cond delay="0"/>
                            </p:stCondLst>
                            <p:childTnLst>
                              <p:par>
                                <p:cTn id="97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5" fill="hold">
                      <p:stCondLst>
                        <p:cond delay="indefinite"/>
                      </p:stCondLst>
                      <p:childTnLst>
                        <p:par>
                          <p:cTn id="976" fill="hold">
                            <p:stCondLst>
                              <p:cond delay="0"/>
                            </p:stCondLst>
                            <p:childTnLst>
                              <p:par>
                                <p:cTn id="97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9" fill="hold">
                      <p:stCondLst>
                        <p:cond delay="indefinite"/>
                      </p:stCondLst>
                      <p:childTnLst>
                        <p:par>
                          <p:cTn id="980" fill="hold">
                            <p:stCondLst>
                              <p:cond delay="0"/>
                            </p:stCondLst>
                            <p:childTnLst>
                              <p:par>
                                <p:cTn id="98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3" fill="hold">
                      <p:stCondLst>
                        <p:cond delay="indefinite"/>
                      </p:stCondLst>
                      <p:childTnLst>
                        <p:par>
                          <p:cTn id="984" fill="hold">
                            <p:stCondLst>
                              <p:cond delay="0"/>
                            </p:stCondLst>
                            <p:childTnLst>
                              <p:par>
                                <p:cTn id="98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7" fill="hold">
                      <p:stCondLst>
                        <p:cond delay="indefinite"/>
                      </p:stCondLst>
                      <p:childTnLst>
                        <p:par>
                          <p:cTn id="988" fill="hold">
                            <p:stCondLst>
                              <p:cond delay="0"/>
                            </p:stCondLst>
                            <p:childTnLst>
                              <p:par>
                                <p:cTn id="98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PlaceHolder 1"/>
          <p:cNvSpPr>
            <a:spLocks noGrp="1"/>
          </p:cNvSpPr>
          <p:nvPr>
            <p:ph type="title"/>
          </p:nvPr>
        </p:nvSpPr>
        <p:spPr>
          <a:xfrm>
            <a:off x="533520" y="3103200"/>
            <a:ext cx="5790960" cy="13712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600" spc="-1" strike="noStrike">
                <a:solidFill>
                  <a:srgbClr val="d1282e"/>
                </a:solidFill>
                <a:latin typeface="Arial Black"/>
                <a:ea typeface="Arial Black"/>
              </a:rPr>
              <a:t>STRENGTH OF RELATIONSHIPS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3" name="PlaceHolder 2"/>
          <p:cNvSpPr>
            <a:spLocks noGrp="1"/>
          </p:cNvSpPr>
          <p:nvPr>
            <p:ph type="sldNum" idx="41"/>
          </p:nvPr>
        </p:nvSpPr>
        <p:spPr>
          <a:xfrm rot="16200000">
            <a:off x="11188800" y="5824800"/>
            <a:ext cx="1315440" cy="4863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tabLst>
                <a:tab algn="l" pos="0"/>
              </a:tabLst>
              <a:defRPr b="1" lang="en-US" sz="2400" spc="-1" strike="noStrike">
                <a:solidFill>
                  <a:srgbClr val="d1282e"/>
                </a:solidFill>
                <a:latin typeface="Arial"/>
                <a:ea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fld id="{9433E88E-27DB-4942-BA6D-EBB5E22F6729}" type="slidenum">
              <a:rPr b="1" lang="en-US" sz="2400" spc="-1" strike="noStrike">
                <a:solidFill>
                  <a:srgbClr val="d1282e"/>
                </a:solidFill>
                <a:latin typeface="Arial"/>
                <a:ea typeface="Arial"/>
              </a:rPr>
              <a:t>&lt;number&gt;</a:t>
            </a:fld>
            <a:endParaRPr b="0" lang="en-US" sz="2400" spc="-1" strike="noStrike">
              <a:latin typeface="Times New Roman"/>
            </a:endParaRPr>
          </a:p>
        </p:txBody>
      </p:sp>
      <p:pic>
        <p:nvPicPr>
          <p:cNvPr id="324" name="Google Shape;459;p45" descr=""/>
          <p:cNvPicPr/>
          <p:nvPr/>
        </p:nvPicPr>
        <p:blipFill>
          <a:blip r:embed="rId1"/>
          <a:stretch/>
        </p:blipFill>
        <p:spPr>
          <a:xfrm>
            <a:off x="101520" y="4474800"/>
            <a:ext cx="11304360" cy="2382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7721280" cy="13712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600" spc="-1" strike="noStrike">
                <a:solidFill>
                  <a:srgbClr val="d1282e"/>
                </a:solidFill>
                <a:latin typeface="Arial Black"/>
                <a:ea typeface="Arial Black"/>
              </a:rPr>
              <a:t>WEAK AND STRONG TIES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6" name="PlaceHolder 2"/>
          <p:cNvSpPr>
            <a:spLocks noGrp="1"/>
          </p:cNvSpPr>
          <p:nvPr>
            <p:ph/>
          </p:nvPr>
        </p:nvSpPr>
        <p:spPr>
          <a:xfrm>
            <a:off x="609480" y="1752480"/>
            <a:ext cx="10159560" cy="43732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In practice, connections are not of the same strength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Interpersonal social networks are composed of strong ties (close friends) and weak ties (acquaintances).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Strong ties and weak ties play different roles for </a:t>
            </a:r>
            <a:r>
              <a:rPr b="1" lang="en-US" sz="2000" spc="-1" strike="noStrike">
                <a:solidFill>
                  <a:srgbClr val="d1282e"/>
                </a:solidFill>
                <a:latin typeface="Arial"/>
                <a:ea typeface="Arial"/>
              </a:rPr>
              <a:t>community formation</a:t>
            </a: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 and </a:t>
            </a:r>
            <a:r>
              <a:rPr b="1" lang="en-US" sz="2000" spc="-1" strike="noStrike">
                <a:solidFill>
                  <a:srgbClr val="d1282e"/>
                </a:solidFill>
                <a:latin typeface="Arial"/>
                <a:ea typeface="Arial"/>
              </a:rPr>
              <a:t>information diffusion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Strength of Weak Ties </a:t>
            </a: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[Granovetter 1973]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marL="160200" indent="-16020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Occasional encounters with distant acquaintances can provide important information about new opportunities for job search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7" name="PlaceHolder 3"/>
          <p:cNvSpPr>
            <a:spLocks noGrp="1"/>
          </p:cNvSpPr>
          <p:nvPr>
            <p:ph type="sldNum" idx="42"/>
          </p:nvPr>
        </p:nvSpPr>
        <p:spPr>
          <a:xfrm rot="16200000">
            <a:off x="11188800" y="5824800"/>
            <a:ext cx="1315440" cy="4863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tabLst>
                <a:tab algn="l" pos="0"/>
              </a:tabLst>
              <a:defRPr b="1" lang="en-US" sz="2400" spc="-1" strike="noStrike">
                <a:solidFill>
                  <a:srgbClr val="d1282e"/>
                </a:solidFill>
                <a:latin typeface="Arial"/>
                <a:ea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fld id="{BF4DF68C-03CB-461C-9E70-ED1DEBBA5155}" type="slidenum">
              <a:rPr b="1" lang="en-US" sz="2400" spc="-1" strike="noStrike">
                <a:solidFill>
                  <a:srgbClr val="d1282e"/>
                </a:solidFill>
                <a:latin typeface="Arial"/>
                <a:ea typeface="Arial"/>
              </a:rPr>
              <a:t>&lt;number&gt;</a:t>
            </a:fld>
            <a:endParaRPr b="0" lang="en-US" sz="24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991" dur="indefinite" restart="never" nodeType="tmRoot">
          <p:childTnLst>
            <p:seq>
              <p:cTn id="992" dur="indefinite" nodeType="mainSeq">
                <p:childTnLst>
                  <p:par>
                    <p:cTn id="993" fill="hold">
                      <p:stCondLst>
                        <p:cond delay="indefinite"/>
                      </p:stCondLst>
                      <p:childTnLst>
                        <p:par>
                          <p:cTn id="994" fill="hold">
                            <p:stCondLst>
                              <p:cond delay="0"/>
                            </p:stCondLst>
                            <p:childTnLst>
                              <p:par>
                                <p:cTn id="99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7" fill="hold">
                      <p:stCondLst>
                        <p:cond delay="indefinite"/>
                      </p:stCondLst>
                      <p:childTnLst>
                        <p:par>
                          <p:cTn id="998" fill="hold">
                            <p:stCondLst>
                              <p:cond delay="0"/>
                            </p:stCondLst>
                            <p:childTnLst>
                              <p:par>
                                <p:cTn id="99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1" fill="hold">
                      <p:stCondLst>
                        <p:cond delay="indefinite"/>
                      </p:stCondLst>
                      <p:childTnLst>
                        <p:par>
                          <p:cTn id="1002" fill="hold">
                            <p:stCondLst>
                              <p:cond delay="0"/>
                            </p:stCondLst>
                            <p:childTnLst>
                              <p:par>
                                <p:cTn id="100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5" fill="hold">
                      <p:stCondLst>
                        <p:cond delay="indefinite"/>
                      </p:stCondLst>
                      <p:childTnLst>
                        <p:par>
                          <p:cTn id="1006" fill="hold">
                            <p:stCondLst>
                              <p:cond delay="0"/>
                            </p:stCondLst>
                            <p:childTnLst>
                              <p:par>
                                <p:cTn id="100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9" fill="hold">
                      <p:stCondLst>
                        <p:cond delay="indefinite"/>
                      </p:stCondLst>
                      <p:childTnLst>
                        <p:par>
                          <p:cTn id="1010" fill="hold">
                            <p:stCondLst>
                              <p:cond delay="0"/>
                            </p:stCondLst>
                            <p:childTnLst>
                              <p:par>
                                <p:cTn id="101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3" fill="hold">
                      <p:stCondLst>
                        <p:cond delay="indefinite"/>
                      </p:stCondLst>
                      <p:childTnLst>
                        <p:par>
                          <p:cTn id="1014" fill="hold">
                            <p:stCondLst>
                              <p:cond delay="0"/>
                            </p:stCondLst>
                            <p:childTnLst>
                              <p:par>
                                <p:cTn id="101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7721280" cy="13712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600" spc="-1" strike="noStrike">
                <a:solidFill>
                  <a:srgbClr val="d1282e"/>
                </a:solidFill>
                <a:latin typeface="Arial Black"/>
                <a:ea typeface="Arial Black"/>
              </a:rPr>
              <a:t>CONNECTIONS IN SOCIAL MEDIA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9" name="PlaceHolder 2"/>
          <p:cNvSpPr>
            <a:spLocks noGrp="1"/>
          </p:cNvSpPr>
          <p:nvPr>
            <p:ph/>
          </p:nvPr>
        </p:nvSpPr>
        <p:spPr>
          <a:xfrm>
            <a:off x="609480" y="1752480"/>
            <a:ext cx="10159560" cy="43732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Social media allows users to connect to each other more easily than ever.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114480" indent="-11448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One user might have thousands of friends online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114480" indent="-11448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Who are the most important ones among your 300 Facebook friends?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Imperative to estimate the strengths of ties for advanced analysis  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114480" indent="-11448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Analyze network topology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114480" indent="-11448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Learn from User Profiles and Attributes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114480" indent="-11448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Learn from User Activities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0" name="PlaceHolder 3"/>
          <p:cNvSpPr>
            <a:spLocks noGrp="1"/>
          </p:cNvSpPr>
          <p:nvPr>
            <p:ph type="sldNum" idx="43"/>
          </p:nvPr>
        </p:nvSpPr>
        <p:spPr>
          <a:xfrm rot="16200000">
            <a:off x="11188800" y="5824800"/>
            <a:ext cx="1315440" cy="4863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tabLst>
                <a:tab algn="l" pos="0"/>
              </a:tabLst>
              <a:defRPr b="1" lang="en-US" sz="2400" spc="-1" strike="noStrike">
                <a:solidFill>
                  <a:srgbClr val="d1282e"/>
                </a:solidFill>
                <a:latin typeface="Arial"/>
                <a:ea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fld id="{1E8DD12D-82A5-4D1B-B54B-6297F8CBC10E}" type="slidenum">
              <a:rPr b="1" lang="en-US" sz="2400" spc="-1" strike="noStrike">
                <a:solidFill>
                  <a:srgbClr val="d1282e"/>
                </a:solidFill>
                <a:latin typeface="Arial"/>
                <a:ea typeface="Arial"/>
              </a:rPr>
              <a:t>&lt;number&gt;</a:t>
            </a:fld>
            <a:endParaRPr b="0" lang="en-US" sz="24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017" dur="indefinite" restart="never" nodeType="tmRoot">
          <p:childTnLst>
            <p:seq>
              <p:cTn id="1018" dur="indefinite" nodeType="mainSeq">
                <p:childTnLst>
                  <p:par>
                    <p:cTn id="1019" fill="hold">
                      <p:stCondLst>
                        <p:cond delay="indefinite"/>
                      </p:stCondLst>
                      <p:childTnLst>
                        <p:par>
                          <p:cTn id="1020" fill="hold">
                            <p:stCondLst>
                              <p:cond delay="0"/>
                            </p:stCondLst>
                            <p:childTnLst>
                              <p:par>
                                <p:cTn id="102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3" fill="hold">
                      <p:stCondLst>
                        <p:cond delay="indefinite"/>
                      </p:stCondLst>
                      <p:childTnLst>
                        <p:par>
                          <p:cTn id="1024" fill="hold">
                            <p:stCondLst>
                              <p:cond delay="0"/>
                            </p:stCondLst>
                            <p:childTnLst>
                              <p:par>
                                <p:cTn id="102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7" fill="hold">
                      <p:stCondLst>
                        <p:cond delay="indefinite"/>
                      </p:stCondLst>
                      <p:childTnLst>
                        <p:par>
                          <p:cTn id="1028" fill="hold">
                            <p:stCondLst>
                              <p:cond delay="0"/>
                            </p:stCondLst>
                            <p:childTnLst>
                              <p:par>
                                <p:cTn id="102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1" fill="hold">
                      <p:stCondLst>
                        <p:cond delay="indefinite"/>
                      </p:stCondLst>
                      <p:childTnLst>
                        <p:par>
                          <p:cTn id="1032" fill="hold">
                            <p:stCondLst>
                              <p:cond delay="0"/>
                            </p:stCondLst>
                            <p:childTnLst>
                              <p:par>
                                <p:cTn id="103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5" fill="hold">
                      <p:stCondLst>
                        <p:cond delay="indefinite"/>
                      </p:stCondLst>
                      <p:childTnLst>
                        <p:par>
                          <p:cTn id="1036" fill="hold">
                            <p:stCondLst>
                              <p:cond delay="0"/>
                            </p:stCondLst>
                            <p:childTnLst>
                              <p:par>
                                <p:cTn id="103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9" fill="hold">
                      <p:stCondLst>
                        <p:cond delay="indefinite"/>
                      </p:stCondLst>
                      <p:childTnLst>
                        <p:par>
                          <p:cTn id="1040" fill="hold">
                            <p:stCondLst>
                              <p:cond delay="0"/>
                            </p:stCondLst>
                            <p:childTnLst>
                              <p:par>
                                <p:cTn id="104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3" fill="hold">
                      <p:stCondLst>
                        <p:cond delay="indefinite"/>
                      </p:stCondLst>
                      <p:childTnLst>
                        <p:par>
                          <p:cTn id="1044" fill="hold">
                            <p:stCondLst>
                              <p:cond delay="0"/>
                            </p:stCondLst>
                            <p:childTnLst>
                              <p:par>
                                <p:cTn id="104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7" fill="hold">
                      <p:stCondLst>
                        <p:cond delay="indefinite"/>
                      </p:stCondLst>
                      <p:childTnLst>
                        <p:par>
                          <p:cTn id="1048" fill="hold">
                            <p:stCondLst>
                              <p:cond delay="0"/>
                            </p:stCondLst>
                            <p:childTnLst>
                              <p:par>
                                <p:cTn id="104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7721280" cy="13712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600" spc="-1" strike="noStrike">
                <a:solidFill>
                  <a:srgbClr val="d1282e"/>
                </a:solidFill>
                <a:latin typeface="Arial Black"/>
                <a:ea typeface="Arial Black"/>
              </a:rPr>
              <a:t>LEARNING FROM NETWORK TOPOLOGY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2" name="PlaceHolder 2"/>
          <p:cNvSpPr>
            <a:spLocks noGrp="1"/>
          </p:cNvSpPr>
          <p:nvPr>
            <p:ph/>
          </p:nvPr>
        </p:nvSpPr>
        <p:spPr>
          <a:xfrm>
            <a:off x="609480" y="1752480"/>
            <a:ext cx="10159560" cy="43732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000" spc="-1" strike="noStrike">
                <a:solidFill>
                  <a:srgbClr val="d1282e"/>
                </a:solidFill>
                <a:latin typeface="Arial"/>
                <a:ea typeface="Arial"/>
              </a:rPr>
              <a:t>Bridges</a:t>
            </a: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 connecting two different communities are weak ties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An edge is a bridge if its removal results in disconnection of its terminal vertices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3" name="PlaceHolder 3"/>
          <p:cNvSpPr>
            <a:spLocks noGrp="1"/>
          </p:cNvSpPr>
          <p:nvPr>
            <p:ph type="sldNum" idx="44"/>
          </p:nvPr>
        </p:nvSpPr>
        <p:spPr>
          <a:xfrm rot="16200000">
            <a:off x="11188800" y="5824800"/>
            <a:ext cx="1315440" cy="4863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tabLst>
                <a:tab algn="l" pos="0"/>
              </a:tabLst>
              <a:defRPr b="1" lang="en-US" sz="2400" spc="-1" strike="noStrike">
                <a:solidFill>
                  <a:srgbClr val="d1282e"/>
                </a:solidFill>
                <a:latin typeface="Arial"/>
                <a:ea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fld id="{BA509902-3189-47BF-A42D-A703F54BDF60}" type="slidenum">
              <a:rPr b="1" lang="en-US" sz="2400" spc="-1" strike="noStrike">
                <a:solidFill>
                  <a:srgbClr val="d1282e"/>
                </a:solidFill>
                <a:latin typeface="Arial"/>
                <a:ea typeface="Arial"/>
              </a:rPr>
              <a:t>&lt;number&gt;</a:t>
            </a:fld>
            <a:endParaRPr b="0" lang="en-US" sz="2400" spc="-1" strike="noStrike">
              <a:latin typeface="Times New Roman"/>
            </a:endParaRPr>
          </a:p>
        </p:txBody>
      </p:sp>
      <p:pic>
        <p:nvPicPr>
          <p:cNvPr id="334" name="Google Shape;481;p48" descr="bridge.pdf"/>
          <p:cNvPicPr/>
          <p:nvPr/>
        </p:nvPicPr>
        <p:blipFill>
          <a:blip r:embed="rId1"/>
          <a:stretch/>
        </p:blipFill>
        <p:spPr>
          <a:xfrm>
            <a:off x="1422360" y="3555720"/>
            <a:ext cx="3926880" cy="1476720"/>
          </a:xfrm>
          <a:prstGeom prst="rect">
            <a:avLst/>
          </a:prstGeom>
          <a:ln w="0">
            <a:noFill/>
          </a:ln>
        </p:spPr>
      </p:pic>
      <p:pic>
        <p:nvPicPr>
          <p:cNvPr id="335" name="Google Shape;482;p48" descr="localbridge.pdf"/>
          <p:cNvPicPr/>
          <p:nvPr/>
        </p:nvPicPr>
        <p:blipFill>
          <a:blip r:embed="rId2"/>
          <a:stretch/>
        </p:blipFill>
        <p:spPr>
          <a:xfrm>
            <a:off x="7374240" y="3100680"/>
            <a:ext cx="3170520" cy="2673720"/>
          </a:xfrm>
          <a:prstGeom prst="rect">
            <a:avLst/>
          </a:prstGeom>
          <a:ln w="0">
            <a:noFill/>
          </a:ln>
        </p:spPr>
      </p:pic>
      <p:sp>
        <p:nvSpPr>
          <p:cNvPr id="336" name="Google Shape;483;p48"/>
          <p:cNvSpPr/>
          <p:nvPr/>
        </p:nvSpPr>
        <p:spPr>
          <a:xfrm>
            <a:off x="1981800" y="5185080"/>
            <a:ext cx="2835720" cy="396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Bridge edge(s) ?????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37" name="Google Shape;484;p48"/>
          <p:cNvSpPr/>
          <p:nvPr/>
        </p:nvSpPr>
        <p:spPr>
          <a:xfrm>
            <a:off x="7541640" y="5938560"/>
            <a:ext cx="2835720" cy="396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Bridge edge(s) ?????</a:t>
            </a:r>
            <a:endParaRPr b="0" lang="en-US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051" dur="indefinite" restart="never" nodeType="tmRoot">
          <p:childTnLst>
            <p:seq>
              <p:cTn id="1052" dur="indefinite" nodeType="mainSeq">
                <p:childTnLst>
                  <p:par>
                    <p:cTn id="1053" fill="hold">
                      <p:stCondLst>
                        <p:cond delay="indefinite"/>
                      </p:stCondLst>
                      <p:childTnLst>
                        <p:par>
                          <p:cTn id="1054" fill="hold">
                            <p:stCondLst>
                              <p:cond delay="0"/>
                            </p:stCondLst>
                            <p:childTnLst>
                              <p:par>
                                <p:cTn id="105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7" fill="hold">
                      <p:stCondLst>
                        <p:cond delay="indefinite"/>
                      </p:stCondLst>
                      <p:childTnLst>
                        <p:par>
                          <p:cTn id="1058" fill="hold">
                            <p:stCondLst>
                              <p:cond delay="0"/>
                            </p:stCondLst>
                            <p:childTnLst>
                              <p:par>
                                <p:cTn id="105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1" fill="hold">
                      <p:stCondLst>
                        <p:cond delay="indefinite"/>
                      </p:stCondLst>
                      <p:childTnLst>
                        <p:par>
                          <p:cTn id="1062" fill="hold">
                            <p:stCondLst>
                              <p:cond delay="0"/>
                            </p:stCondLst>
                            <p:childTnLst>
                              <p:par>
                                <p:cTn id="106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7" fill="hold">
                      <p:stCondLst>
                        <p:cond delay="indefinite"/>
                      </p:stCondLst>
                      <p:childTnLst>
                        <p:par>
                          <p:cTn id="1068" fill="hold">
                            <p:stCondLst>
                              <p:cond delay="0"/>
                            </p:stCondLst>
                            <p:childTnLst>
                              <p:par>
                                <p:cTn id="106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7721280" cy="13712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600" spc="-1" strike="noStrike">
                <a:solidFill>
                  <a:srgbClr val="d1282e"/>
                </a:solidFill>
                <a:latin typeface="Arial Black"/>
                <a:ea typeface="Arial Black"/>
              </a:rPr>
              <a:t>“</a:t>
            </a:r>
            <a:r>
              <a:rPr b="0" lang="en-US" sz="3600" spc="-1" strike="noStrike">
                <a:solidFill>
                  <a:srgbClr val="d1282e"/>
                </a:solidFill>
                <a:latin typeface="Arial Black"/>
                <a:ea typeface="Arial Black"/>
              </a:rPr>
              <a:t>SHORTCUT” BRIDGE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9" name="PlaceHolder 2"/>
          <p:cNvSpPr>
            <a:spLocks noGrp="1"/>
          </p:cNvSpPr>
          <p:nvPr>
            <p:ph/>
          </p:nvPr>
        </p:nvSpPr>
        <p:spPr>
          <a:xfrm>
            <a:off x="609480" y="1752480"/>
            <a:ext cx="10159560" cy="43732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Bridges are rare in real-life networks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Idea: relax the definition by checking if the distance between two terminal vertices increases if the edge is removed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The larger the distance, the weaker the tie is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Example: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d(2,5) = 4 if (2,5) is removed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d(5,6) = 2 if (5,6) is removed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(5,6) is a stronger tie than (2,5)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0" name="PlaceHolder 3"/>
          <p:cNvSpPr>
            <a:spLocks noGrp="1"/>
          </p:cNvSpPr>
          <p:nvPr>
            <p:ph type="sldNum" idx="45"/>
          </p:nvPr>
        </p:nvSpPr>
        <p:spPr>
          <a:xfrm rot="16200000">
            <a:off x="11188800" y="5824800"/>
            <a:ext cx="1315440" cy="4863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tabLst>
                <a:tab algn="l" pos="0"/>
              </a:tabLst>
              <a:defRPr b="1" lang="en-US" sz="2400" spc="-1" strike="noStrike">
                <a:solidFill>
                  <a:srgbClr val="d1282e"/>
                </a:solidFill>
                <a:latin typeface="Arial"/>
                <a:ea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fld id="{2506D7E5-46BD-490C-8279-DD8D65F6B050}" type="slidenum">
              <a:rPr b="1" lang="en-US" sz="2400" spc="-1" strike="noStrike">
                <a:solidFill>
                  <a:srgbClr val="d1282e"/>
                </a:solidFill>
                <a:latin typeface="Arial"/>
                <a:ea typeface="Arial"/>
              </a:rPr>
              <a:t>&lt;number&gt;</a:t>
            </a:fld>
            <a:endParaRPr b="0" lang="en-US" sz="2400" spc="-1" strike="noStrike">
              <a:latin typeface="Times New Roman"/>
            </a:endParaRPr>
          </a:p>
        </p:txBody>
      </p:sp>
      <p:pic>
        <p:nvPicPr>
          <p:cNvPr id="341" name="Google Shape;492;p49" descr="localbridge.pdf"/>
          <p:cNvPicPr/>
          <p:nvPr/>
        </p:nvPicPr>
        <p:blipFill>
          <a:blip r:embed="rId1"/>
          <a:stretch/>
        </p:blipFill>
        <p:spPr>
          <a:xfrm>
            <a:off x="6845400" y="3331440"/>
            <a:ext cx="3313440" cy="2794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073" dur="indefinite" restart="never" nodeType="tmRoot">
          <p:childTnLst>
            <p:seq>
              <p:cTn id="1074" dur="indefinite" nodeType="mainSeq">
                <p:childTnLst>
                  <p:par>
                    <p:cTn id="1075" fill="hold">
                      <p:stCondLst>
                        <p:cond delay="indefinite"/>
                      </p:stCondLst>
                      <p:childTnLst>
                        <p:par>
                          <p:cTn id="1076" fill="hold">
                            <p:stCondLst>
                              <p:cond delay="0"/>
                            </p:stCondLst>
                            <p:childTnLst>
                              <p:par>
                                <p:cTn id="107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9" fill="hold">
                      <p:stCondLst>
                        <p:cond delay="indefinite"/>
                      </p:stCondLst>
                      <p:childTnLst>
                        <p:par>
                          <p:cTn id="1080" fill="hold">
                            <p:stCondLst>
                              <p:cond delay="0"/>
                            </p:stCondLst>
                            <p:childTnLst>
                              <p:par>
                                <p:cTn id="108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3" fill="hold">
                      <p:stCondLst>
                        <p:cond delay="indefinite"/>
                      </p:stCondLst>
                      <p:childTnLst>
                        <p:par>
                          <p:cTn id="1084" fill="hold">
                            <p:stCondLst>
                              <p:cond delay="0"/>
                            </p:stCondLst>
                            <p:childTnLst>
                              <p:par>
                                <p:cTn id="108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7" fill="hold">
                      <p:stCondLst>
                        <p:cond delay="indefinite"/>
                      </p:stCondLst>
                      <p:childTnLst>
                        <p:par>
                          <p:cTn id="1088" fill="hold">
                            <p:stCondLst>
                              <p:cond delay="0"/>
                            </p:stCondLst>
                            <p:childTnLst>
                              <p:par>
                                <p:cTn id="108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1" fill="hold">
                      <p:stCondLst>
                        <p:cond delay="indefinite"/>
                      </p:stCondLst>
                      <p:childTnLst>
                        <p:par>
                          <p:cTn id="1092" fill="hold">
                            <p:stCondLst>
                              <p:cond delay="0"/>
                            </p:stCondLst>
                            <p:childTnLst>
                              <p:par>
                                <p:cTn id="109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5" fill="hold">
                      <p:stCondLst>
                        <p:cond delay="indefinite"/>
                      </p:stCondLst>
                      <p:childTnLst>
                        <p:par>
                          <p:cTn id="1096" fill="hold">
                            <p:stCondLst>
                              <p:cond delay="0"/>
                            </p:stCondLst>
                            <p:childTnLst>
                              <p:par>
                                <p:cTn id="109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9" fill="hold">
                      <p:stCondLst>
                        <p:cond delay="indefinite"/>
                      </p:stCondLst>
                      <p:childTnLst>
                        <p:par>
                          <p:cTn id="1100" fill="hold">
                            <p:stCondLst>
                              <p:cond delay="0"/>
                            </p:stCondLst>
                            <p:childTnLst>
                              <p:par>
                                <p:cTn id="110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3" fill="hold">
                      <p:stCondLst>
                        <p:cond delay="indefinite"/>
                      </p:stCondLst>
                      <p:childTnLst>
                        <p:par>
                          <p:cTn id="1104" fill="hold">
                            <p:stCondLst>
                              <p:cond delay="0"/>
                            </p:stCondLst>
                            <p:childTnLst>
                              <p:par>
                                <p:cTn id="110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7" fill="hold">
                      <p:stCondLst>
                        <p:cond delay="indefinite"/>
                      </p:stCondLst>
                      <p:childTnLst>
                        <p:par>
                          <p:cTn id="1108" fill="hold">
                            <p:stCondLst>
                              <p:cond delay="0"/>
                            </p:stCondLst>
                            <p:childTnLst>
                              <p:par>
                                <p:cTn id="110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7721280" cy="13712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600" spc="-1" strike="noStrike">
                <a:solidFill>
                  <a:srgbClr val="d1282e"/>
                </a:solidFill>
                <a:latin typeface="Arial Black"/>
                <a:ea typeface="Arial Black"/>
              </a:rPr>
              <a:t>NEIGHBORHOOD OVERLAP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3" name="PlaceHolder 2"/>
          <p:cNvSpPr>
            <a:spLocks noGrp="1"/>
          </p:cNvSpPr>
          <p:nvPr>
            <p:ph/>
          </p:nvPr>
        </p:nvSpPr>
        <p:spPr>
          <a:xfrm>
            <a:off x="609480" y="1752480"/>
            <a:ext cx="10159560" cy="43732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Tie strength can be measured based on neighborhood overlap; the larger the overlap, the stronger the tie is.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i="1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(-2 in the denominator is to exclude v</a:t>
            </a:r>
            <a:r>
              <a:rPr b="0" i="1" lang="en-US" sz="2000" spc="-1" strike="noStrike" baseline="-25000">
                <a:solidFill>
                  <a:srgbClr val="000000"/>
                </a:solidFill>
                <a:latin typeface="Arial"/>
                <a:ea typeface="Arial"/>
              </a:rPr>
              <a:t>i</a:t>
            </a:r>
            <a:r>
              <a:rPr b="0" i="1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 and v</a:t>
            </a:r>
            <a:r>
              <a:rPr b="0" i="1" lang="en-US" sz="2000" spc="-1" strike="noStrike" baseline="-25000">
                <a:solidFill>
                  <a:srgbClr val="000000"/>
                </a:solidFill>
                <a:latin typeface="Arial"/>
                <a:ea typeface="Arial"/>
              </a:rPr>
              <a:t>j</a:t>
            </a:r>
            <a:r>
              <a:rPr b="0" i="1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)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Example: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4" name="PlaceHolder 3"/>
          <p:cNvSpPr>
            <a:spLocks noGrp="1"/>
          </p:cNvSpPr>
          <p:nvPr>
            <p:ph type="sldNum" idx="46"/>
          </p:nvPr>
        </p:nvSpPr>
        <p:spPr>
          <a:xfrm rot="16200000">
            <a:off x="11188800" y="5824800"/>
            <a:ext cx="1315440" cy="4863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tabLst>
                <a:tab algn="l" pos="0"/>
              </a:tabLst>
              <a:defRPr b="1" lang="en-US" sz="2400" spc="-1" strike="noStrike">
                <a:solidFill>
                  <a:srgbClr val="d1282e"/>
                </a:solidFill>
                <a:latin typeface="Arial"/>
                <a:ea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fld id="{4355D009-FA35-4930-BE48-518E2482A0D9}" type="slidenum">
              <a:rPr b="1" lang="en-US" sz="2400" spc="-1" strike="noStrike">
                <a:solidFill>
                  <a:srgbClr val="d1282e"/>
                </a:solidFill>
                <a:latin typeface="Arial"/>
                <a:ea typeface="Arial"/>
              </a:rPr>
              <a:t>&lt;number&gt;</a:t>
            </a:fld>
            <a:endParaRPr b="0" lang="en-US" sz="2400" spc="-1" strike="noStrike">
              <a:latin typeface="Times New Roman"/>
            </a:endParaRPr>
          </a:p>
        </p:txBody>
      </p:sp>
      <p:pic>
        <p:nvPicPr>
          <p:cNvPr id="345" name="Google Shape;500;p50" descr=""/>
          <p:cNvPicPr/>
          <p:nvPr/>
        </p:nvPicPr>
        <p:blipFill>
          <a:blip r:embed="rId1"/>
          <a:stretch/>
        </p:blipFill>
        <p:spPr>
          <a:xfrm>
            <a:off x="1886040" y="2448720"/>
            <a:ext cx="8143920" cy="1402560"/>
          </a:xfrm>
          <a:prstGeom prst="rect">
            <a:avLst/>
          </a:prstGeom>
          <a:ln w="0">
            <a:noFill/>
          </a:ln>
        </p:spPr>
      </p:pic>
      <p:pic>
        <p:nvPicPr>
          <p:cNvPr id="346" name="Google Shape;501;p50" descr=""/>
          <p:cNvPicPr/>
          <p:nvPr/>
        </p:nvPicPr>
        <p:blipFill>
          <a:blip r:embed="rId2"/>
          <a:stretch/>
        </p:blipFill>
        <p:spPr>
          <a:xfrm>
            <a:off x="2099880" y="5184720"/>
            <a:ext cx="5231880" cy="786960"/>
          </a:xfrm>
          <a:prstGeom prst="rect">
            <a:avLst/>
          </a:prstGeom>
          <a:ln w="0">
            <a:noFill/>
          </a:ln>
        </p:spPr>
      </p:pic>
      <p:pic>
        <p:nvPicPr>
          <p:cNvPr id="347" name="Google Shape;502;p50" descr=""/>
          <p:cNvPicPr/>
          <p:nvPr/>
        </p:nvPicPr>
        <p:blipFill>
          <a:blip r:embed="rId3"/>
          <a:stretch/>
        </p:blipFill>
        <p:spPr>
          <a:xfrm>
            <a:off x="2144880" y="4867200"/>
            <a:ext cx="2069640" cy="317160"/>
          </a:xfrm>
          <a:prstGeom prst="rect">
            <a:avLst/>
          </a:prstGeom>
          <a:ln w="0">
            <a:noFill/>
          </a:ln>
        </p:spPr>
      </p:pic>
      <p:pic>
        <p:nvPicPr>
          <p:cNvPr id="348" name="Google Shape;503;p50" descr="localbridge.pdf"/>
          <p:cNvPicPr/>
          <p:nvPr/>
        </p:nvPicPr>
        <p:blipFill>
          <a:blip r:embed="rId4"/>
          <a:stretch/>
        </p:blipFill>
        <p:spPr>
          <a:xfrm>
            <a:off x="7412760" y="3529800"/>
            <a:ext cx="2980440" cy="25131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111" dur="indefinite" restart="never" nodeType="tmRoot">
          <p:childTnLst>
            <p:seq>
              <p:cTn id="1112" dur="indefinite" nodeType="mainSeq">
                <p:childTnLst>
                  <p:par>
                    <p:cTn id="1113" fill="hold">
                      <p:stCondLst>
                        <p:cond delay="indefinite"/>
                      </p:stCondLst>
                      <p:childTnLst>
                        <p:par>
                          <p:cTn id="1114" fill="hold">
                            <p:stCondLst>
                              <p:cond delay="0"/>
                            </p:stCondLst>
                            <p:childTnLst>
                              <p:par>
                                <p:cTn id="111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7" fill="hold">
                      <p:stCondLst>
                        <p:cond delay="indefinite"/>
                      </p:stCondLst>
                      <p:childTnLst>
                        <p:par>
                          <p:cTn id="1118" fill="hold">
                            <p:stCondLst>
                              <p:cond delay="0"/>
                            </p:stCondLst>
                            <p:childTnLst>
                              <p:par>
                                <p:cTn id="111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1" fill="hold">
                      <p:stCondLst>
                        <p:cond delay="indefinite"/>
                      </p:stCondLst>
                      <p:childTnLst>
                        <p:par>
                          <p:cTn id="1122" fill="hold">
                            <p:stCondLst>
                              <p:cond delay="0"/>
                            </p:stCondLst>
                            <p:childTnLst>
                              <p:par>
                                <p:cTn id="112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5" fill="hold">
                      <p:stCondLst>
                        <p:cond delay="indefinite"/>
                      </p:stCondLst>
                      <p:childTnLst>
                        <p:par>
                          <p:cTn id="1126" fill="hold">
                            <p:stCondLst>
                              <p:cond delay="0"/>
                            </p:stCondLst>
                            <p:childTnLst>
                              <p:par>
                                <p:cTn id="112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9" fill="hold">
                      <p:stCondLst>
                        <p:cond delay="indefinite"/>
                      </p:stCondLst>
                      <p:childTnLst>
                        <p:par>
                          <p:cTn id="1130" fill="hold">
                            <p:stCondLst>
                              <p:cond delay="0"/>
                            </p:stCondLst>
                            <p:childTnLst>
                              <p:par>
                                <p:cTn id="113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3" fill="hold">
                      <p:stCondLst>
                        <p:cond delay="indefinite"/>
                      </p:stCondLst>
                      <p:childTnLst>
                        <p:par>
                          <p:cTn id="1134" fill="hold">
                            <p:stCondLst>
                              <p:cond delay="0"/>
                            </p:stCondLst>
                            <p:childTnLst>
                              <p:par>
                                <p:cTn id="113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7" fill="hold">
                      <p:stCondLst>
                        <p:cond delay="indefinite"/>
                      </p:stCondLst>
                      <p:childTnLst>
                        <p:par>
                          <p:cTn id="1138" fill="hold">
                            <p:stCondLst>
                              <p:cond delay="0"/>
                            </p:stCondLst>
                            <p:childTnLst>
                              <p:par>
                                <p:cTn id="113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1" fill="hold">
                      <p:stCondLst>
                        <p:cond delay="indefinite"/>
                      </p:stCondLst>
                      <p:childTnLst>
                        <p:par>
                          <p:cTn id="1142" fill="hold">
                            <p:stCondLst>
                              <p:cond delay="0"/>
                            </p:stCondLst>
                            <p:childTnLst>
                              <p:par>
                                <p:cTn id="114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5" fill="hold">
                      <p:stCondLst>
                        <p:cond delay="indefinite"/>
                      </p:stCondLst>
                      <p:childTnLst>
                        <p:par>
                          <p:cTn id="1146" fill="hold">
                            <p:stCondLst>
                              <p:cond delay="0"/>
                            </p:stCondLst>
                            <p:childTnLst>
                              <p:par>
                                <p:cTn id="114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9" fill="hold">
                      <p:stCondLst>
                        <p:cond delay="indefinite"/>
                      </p:stCondLst>
                      <p:childTnLst>
                        <p:par>
                          <p:cTn id="1150" fill="hold">
                            <p:stCondLst>
                              <p:cond delay="0"/>
                            </p:stCondLst>
                            <p:childTnLst>
                              <p:par>
                                <p:cTn id="115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3" fill="hold">
                      <p:stCondLst>
                        <p:cond delay="indefinite"/>
                      </p:stCondLst>
                      <p:childTnLst>
                        <p:par>
                          <p:cTn id="1154" fill="hold">
                            <p:stCondLst>
                              <p:cond delay="0"/>
                            </p:stCondLst>
                            <p:childTnLst>
                              <p:par>
                                <p:cTn id="115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7" fill="hold">
                      <p:stCondLst>
                        <p:cond delay="indefinite"/>
                      </p:stCondLst>
                      <p:childTnLst>
                        <p:par>
                          <p:cTn id="1158" fill="hold">
                            <p:stCondLst>
                              <p:cond delay="0"/>
                            </p:stCondLst>
                            <p:childTnLst>
                              <p:par>
                                <p:cTn id="115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1" fill="hold">
                      <p:stCondLst>
                        <p:cond delay="indefinite"/>
                      </p:stCondLst>
                      <p:childTnLst>
                        <p:par>
                          <p:cTn id="1162" fill="hold">
                            <p:stCondLst>
                              <p:cond delay="0"/>
                            </p:stCondLst>
                            <p:childTnLst>
                              <p:par>
                                <p:cTn id="116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7721280" cy="13712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600" spc="-1" strike="noStrike">
                <a:solidFill>
                  <a:srgbClr val="d1282e"/>
                </a:solidFill>
                <a:latin typeface="Arial Black"/>
                <a:ea typeface="Arial Black"/>
              </a:rPr>
              <a:t>LEARNING FROM PROFILES AND INTERACTIONS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0" name="PlaceHolder 2"/>
          <p:cNvSpPr>
            <a:spLocks noGrp="1"/>
          </p:cNvSpPr>
          <p:nvPr>
            <p:ph/>
          </p:nvPr>
        </p:nvSpPr>
        <p:spPr>
          <a:xfrm>
            <a:off x="609480" y="1752480"/>
            <a:ext cx="10159560" cy="43732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fontScale="97000"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Twitter: one can follow others without followee’s confirmation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160200" indent="-160200">
              <a:lnSpc>
                <a:spcPct val="100000"/>
              </a:lnSpc>
              <a:spcBef>
                <a:spcPts val="969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The real friendship network is determined by the frequency two users talk to each other, rather than the follower-followee network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160200" indent="-160200">
              <a:lnSpc>
                <a:spcPct val="100000"/>
              </a:lnSpc>
              <a:spcBef>
                <a:spcPts val="969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The real friendship network is more influential in driving Twitter usage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969"/>
              </a:spcBef>
              <a:buNone/>
              <a:tabLst>
                <a:tab algn="l" pos="0"/>
              </a:tabLst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Strengths of ties can be predicted accurately based on various information from Facebook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969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Friend-initiated posts, message exchanged in wall post, number of mutual friends, etc. 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969"/>
              </a:spcBef>
              <a:buNone/>
              <a:tabLst>
                <a:tab algn="l" pos="0"/>
              </a:tabLst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Learning numeric link strength by maximum likelihood estimation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160200" indent="-160200">
              <a:lnSpc>
                <a:spcPct val="100000"/>
              </a:lnSpc>
              <a:spcBef>
                <a:spcPts val="969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User profile similarity determines the strength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160200" indent="-160200">
              <a:lnSpc>
                <a:spcPct val="100000"/>
              </a:lnSpc>
              <a:spcBef>
                <a:spcPts val="969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Link strength in turn determines user interaction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160200" indent="-160200">
              <a:lnSpc>
                <a:spcPct val="100000"/>
              </a:lnSpc>
              <a:spcBef>
                <a:spcPts val="969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Maximize the likelihood based on observed profiles and interactions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1" name="PlaceHolder 3"/>
          <p:cNvSpPr>
            <a:spLocks noGrp="1"/>
          </p:cNvSpPr>
          <p:nvPr>
            <p:ph type="sldNum" idx="47"/>
          </p:nvPr>
        </p:nvSpPr>
        <p:spPr>
          <a:xfrm rot="16200000">
            <a:off x="11188800" y="5824800"/>
            <a:ext cx="1315440" cy="4863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tabLst>
                <a:tab algn="l" pos="0"/>
              </a:tabLst>
              <a:defRPr b="1" lang="en-US" sz="2400" spc="-1" strike="noStrike">
                <a:solidFill>
                  <a:srgbClr val="d1282e"/>
                </a:solidFill>
                <a:latin typeface="Arial"/>
                <a:ea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fld id="{7C482F5F-4926-47A2-953D-23BDDC5382F7}" type="slidenum">
              <a:rPr b="1" lang="en-US" sz="2400" spc="-1" strike="noStrike">
                <a:solidFill>
                  <a:srgbClr val="d1282e"/>
                </a:solidFill>
                <a:latin typeface="Arial"/>
                <a:ea typeface="Arial"/>
              </a:rPr>
              <a:t>&lt;number&gt;</a:t>
            </a:fld>
            <a:endParaRPr b="0" lang="en-US" sz="24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165" dur="indefinite" restart="never" nodeType="tmRoot">
          <p:childTnLst>
            <p:seq>
              <p:cTn id="1166" dur="indefinite" nodeType="mainSeq">
                <p:childTnLst>
                  <p:par>
                    <p:cTn id="1167" fill="hold">
                      <p:stCondLst>
                        <p:cond delay="indefinite"/>
                      </p:stCondLst>
                      <p:childTnLst>
                        <p:par>
                          <p:cTn id="1168" fill="hold">
                            <p:stCondLst>
                              <p:cond delay="0"/>
                            </p:stCondLst>
                            <p:childTnLst>
                              <p:par>
                                <p:cTn id="116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1" fill="hold">
                      <p:stCondLst>
                        <p:cond delay="indefinite"/>
                      </p:stCondLst>
                      <p:childTnLst>
                        <p:par>
                          <p:cTn id="1172" fill="hold">
                            <p:stCondLst>
                              <p:cond delay="0"/>
                            </p:stCondLst>
                            <p:childTnLst>
                              <p:par>
                                <p:cTn id="117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5" fill="hold">
                      <p:stCondLst>
                        <p:cond delay="indefinite"/>
                      </p:stCondLst>
                      <p:childTnLst>
                        <p:par>
                          <p:cTn id="1176" fill="hold">
                            <p:stCondLst>
                              <p:cond delay="0"/>
                            </p:stCondLst>
                            <p:childTnLst>
                              <p:par>
                                <p:cTn id="117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9" fill="hold">
                      <p:stCondLst>
                        <p:cond delay="indefinite"/>
                      </p:stCondLst>
                      <p:childTnLst>
                        <p:par>
                          <p:cTn id="1180" fill="hold">
                            <p:stCondLst>
                              <p:cond delay="0"/>
                            </p:stCondLst>
                            <p:childTnLst>
                              <p:par>
                                <p:cTn id="118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3" fill="hold">
                      <p:stCondLst>
                        <p:cond delay="indefinite"/>
                      </p:stCondLst>
                      <p:childTnLst>
                        <p:par>
                          <p:cTn id="1184" fill="hold">
                            <p:stCondLst>
                              <p:cond delay="0"/>
                            </p:stCondLst>
                            <p:childTnLst>
                              <p:par>
                                <p:cTn id="118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7" fill="hold">
                      <p:stCondLst>
                        <p:cond delay="indefinite"/>
                      </p:stCondLst>
                      <p:childTnLst>
                        <p:par>
                          <p:cTn id="1188" fill="hold">
                            <p:stCondLst>
                              <p:cond delay="0"/>
                            </p:stCondLst>
                            <p:childTnLst>
                              <p:par>
                                <p:cTn id="118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1" fill="hold">
                      <p:stCondLst>
                        <p:cond delay="indefinite"/>
                      </p:stCondLst>
                      <p:childTnLst>
                        <p:par>
                          <p:cTn id="1192" fill="hold">
                            <p:stCondLst>
                              <p:cond delay="0"/>
                            </p:stCondLst>
                            <p:childTnLst>
                              <p:par>
                                <p:cTn id="119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5" fill="hold">
                      <p:stCondLst>
                        <p:cond delay="indefinite"/>
                      </p:stCondLst>
                      <p:childTnLst>
                        <p:par>
                          <p:cTn id="1196" fill="hold">
                            <p:stCondLst>
                              <p:cond delay="0"/>
                            </p:stCondLst>
                            <p:childTnLst>
                              <p:par>
                                <p:cTn id="119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9" fill="hold">
                      <p:stCondLst>
                        <p:cond delay="indefinite"/>
                      </p:stCondLst>
                      <p:childTnLst>
                        <p:par>
                          <p:cTn id="1200" fill="hold">
                            <p:stCondLst>
                              <p:cond delay="0"/>
                            </p:stCondLst>
                            <p:childTnLst>
                              <p:par>
                                <p:cTn id="120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3" fill="hold">
                      <p:stCondLst>
                        <p:cond delay="indefinite"/>
                      </p:stCondLst>
                      <p:childTnLst>
                        <p:par>
                          <p:cTn id="1204" fill="hold">
                            <p:stCondLst>
                              <p:cond delay="0"/>
                            </p:stCondLst>
                            <p:childTnLst>
                              <p:par>
                                <p:cTn id="120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7721280" cy="13712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600" spc="-1" strike="noStrike">
                <a:solidFill>
                  <a:srgbClr val="d1282e"/>
                </a:solidFill>
                <a:latin typeface="Arial Black"/>
                <a:ea typeface="Arial Black"/>
              </a:rPr>
              <a:t>LEARNING FROM PROFILES AND INTERACTIONS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3" name="PlaceHolder 2"/>
          <p:cNvSpPr>
            <a:spLocks noGrp="1"/>
          </p:cNvSpPr>
          <p:nvPr>
            <p:ph/>
          </p:nvPr>
        </p:nvSpPr>
        <p:spPr>
          <a:xfrm>
            <a:off x="609480" y="1752480"/>
            <a:ext cx="10159560" cy="43732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Thought experiment and discussion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160200" indent="-160200">
              <a:lnSpc>
                <a:spcPct val="100000"/>
              </a:lnSpc>
              <a:spcBef>
                <a:spcPts val="969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You are tasked with creating a bot-finding metric for Twitter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160200" indent="-160200">
              <a:lnSpc>
                <a:spcPct val="100000"/>
              </a:lnSpc>
              <a:spcBef>
                <a:spcPts val="969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The only information you have available (in this thought experiment) is the graph of ‘follow’ relationships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160200" indent="-160200">
              <a:lnSpc>
                <a:spcPct val="100000"/>
              </a:lnSpc>
              <a:spcBef>
                <a:spcPts val="969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What measure of centrality (or combination thereof) do you use to point the way for bot-finders? Discuss.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160200" indent="-160200">
              <a:lnSpc>
                <a:spcPct val="100000"/>
              </a:lnSpc>
              <a:spcBef>
                <a:spcPts val="969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If we add edges for interactions, does that change anything for you?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969"/>
              </a:spcBef>
              <a:buNone/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1143000" indent="-122760">
              <a:lnSpc>
                <a:spcPct val="100000"/>
              </a:lnSpc>
              <a:spcBef>
                <a:spcPts val="933"/>
              </a:spcBef>
              <a:buNone/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4" name="PlaceHolder 3"/>
          <p:cNvSpPr>
            <a:spLocks noGrp="1"/>
          </p:cNvSpPr>
          <p:nvPr>
            <p:ph type="sldNum" idx="48"/>
          </p:nvPr>
        </p:nvSpPr>
        <p:spPr>
          <a:xfrm rot="16200000">
            <a:off x="11188800" y="5824800"/>
            <a:ext cx="1315440" cy="4863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tabLst>
                <a:tab algn="l" pos="0"/>
              </a:tabLst>
              <a:defRPr b="1" lang="en-US" sz="2400" spc="-1" strike="noStrike">
                <a:solidFill>
                  <a:srgbClr val="d1282e"/>
                </a:solidFill>
                <a:latin typeface="Arial"/>
                <a:ea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fld id="{72608CDE-4F7A-4583-9020-C7AC883B05A7}" type="slidenum">
              <a:rPr b="1" lang="en-US" sz="2400" spc="-1" strike="noStrike">
                <a:solidFill>
                  <a:srgbClr val="d1282e"/>
                </a:solidFill>
                <a:latin typeface="Arial"/>
                <a:ea typeface="Arial"/>
              </a:rPr>
              <a:t>&lt;number&gt;</a:t>
            </a:fld>
            <a:endParaRPr b="0" lang="en-US" sz="24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207" dur="indefinite" restart="never" nodeType="tmRoot">
          <p:childTnLst>
            <p:seq>
              <p:cTn id="1208" dur="indefinite" nodeType="mainSeq">
                <p:childTnLst>
                  <p:par>
                    <p:cTn id="1209" fill="hold">
                      <p:stCondLst>
                        <p:cond delay="indefinite"/>
                      </p:stCondLst>
                      <p:childTnLst>
                        <p:par>
                          <p:cTn id="1210" fill="hold">
                            <p:stCondLst>
                              <p:cond delay="0"/>
                            </p:stCondLst>
                            <p:childTnLst>
                              <p:par>
                                <p:cTn id="121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7721280" cy="13712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600" spc="-1" strike="noStrike">
                <a:solidFill>
                  <a:srgbClr val="d1282e"/>
                </a:solidFill>
                <a:latin typeface="Arial Black"/>
                <a:ea typeface="Arial Black"/>
              </a:rPr>
              <a:t>NETWORKS? GRAPHS?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/>
          </p:nvPr>
        </p:nvSpPr>
        <p:spPr>
          <a:xfrm>
            <a:off x="609480" y="1752480"/>
            <a:ext cx="10159560" cy="43732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000" spc="-1" strike="noStrike">
                <a:solidFill>
                  <a:srgbClr val="d1282e"/>
                </a:solidFill>
                <a:latin typeface="Arial"/>
                <a:ea typeface="Arial"/>
              </a:rPr>
              <a:t>Networks</a:t>
            </a: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 are systems of interrelated objects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US" sz="2000" spc="-1" strike="noStrike">
                <a:solidFill>
                  <a:srgbClr val="d1282e"/>
                </a:solidFill>
                <a:latin typeface="Arial"/>
                <a:ea typeface="Arial"/>
              </a:rPr>
              <a:t>Graphs</a:t>
            </a: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 are the mathematical models used to represent networks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In data science, we will use algorithms on graphs to answer questions about real-world networks.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 type="sldNum" idx="13"/>
          </p:nvPr>
        </p:nvSpPr>
        <p:spPr>
          <a:xfrm rot="16200000">
            <a:off x="11188800" y="5824800"/>
            <a:ext cx="1315440" cy="4863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tabLst>
                <a:tab algn="l" pos="0"/>
              </a:tabLst>
              <a:defRPr b="1" lang="en-US" sz="2400" spc="-1" strike="noStrike">
                <a:solidFill>
                  <a:srgbClr val="d1282e"/>
                </a:solidFill>
                <a:latin typeface="Arial"/>
                <a:ea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fld id="{642C60BB-42F1-43F3-9EDB-9CA6A288F6A0}" type="slidenum">
              <a:rPr b="1" lang="en-US" sz="2400" spc="-1" strike="noStrike">
                <a:solidFill>
                  <a:srgbClr val="d1282e"/>
                </a:solidFill>
                <a:latin typeface="Arial"/>
                <a:ea typeface="Arial"/>
              </a:rPr>
              <a:t>4</a:t>
            </a:fld>
            <a:endParaRPr b="0" lang="en-US" sz="2400" spc="-1" strike="noStrike">
              <a:latin typeface="Times New Roman"/>
            </a:endParaRPr>
          </a:p>
        </p:txBody>
      </p:sp>
      <p:pic>
        <p:nvPicPr>
          <p:cNvPr id="107" name="Google Shape;126;p17" descr=""/>
          <p:cNvPicPr/>
          <p:nvPr/>
        </p:nvPicPr>
        <p:blipFill>
          <a:blip r:embed="rId1"/>
          <a:stretch/>
        </p:blipFill>
        <p:spPr>
          <a:xfrm>
            <a:off x="1054440" y="4026960"/>
            <a:ext cx="4382280" cy="2466360"/>
          </a:xfrm>
          <a:prstGeom prst="rect">
            <a:avLst/>
          </a:prstGeom>
          <a:ln w="0">
            <a:noFill/>
          </a:ln>
        </p:spPr>
      </p:pic>
      <p:sp>
        <p:nvSpPr>
          <p:cNvPr id="108" name="Google Shape;127;p17"/>
          <p:cNvSpPr/>
          <p:nvPr/>
        </p:nvSpPr>
        <p:spPr>
          <a:xfrm>
            <a:off x="5966640" y="4925520"/>
            <a:ext cx="946800" cy="66924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2857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09" name="Google Shape;128;p17"/>
          <p:cNvGrpSpPr/>
          <p:nvPr/>
        </p:nvGrpSpPr>
        <p:grpSpPr>
          <a:xfrm>
            <a:off x="7443360" y="4504320"/>
            <a:ext cx="3733920" cy="1511640"/>
            <a:chOff x="7443360" y="4504320"/>
            <a:chExt cx="3733920" cy="1511640"/>
          </a:xfrm>
        </p:grpSpPr>
        <p:sp>
          <p:nvSpPr>
            <p:cNvPr id="110" name="Google Shape;129;p17"/>
            <p:cNvSpPr/>
            <p:nvPr/>
          </p:nvSpPr>
          <p:spPr>
            <a:xfrm>
              <a:off x="7443360" y="4504320"/>
              <a:ext cx="1511640" cy="1511640"/>
            </a:xfrm>
            <a:prstGeom prst="ellipse">
              <a:avLst/>
            </a:prstGeom>
            <a:solidFill>
              <a:schemeClr val="dk1"/>
            </a:solidFill>
            <a:ln w="2857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anchor="ctr">
              <a:noAutofit/>
            </a:bodyPr>
            <a:p>
              <a:pPr algn="ctr"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0" lang="en-US" sz="2400" spc="-1" strike="noStrike">
                  <a:solidFill>
                    <a:srgbClr val="ffffff"/>
                  </a:solidFill>
                  <a:latin typeface="Arial"/>
                  <a:ea typeface="Arial"/>
                </a:rPr>
                <a:t>Trump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111" name="Google Shape;130;p17"/>
            <p:cNvSpPr/>
            <p:nvPr/>
          </p:nvSpPr>
          <p:spPr>
            <a:xfrm>
              <a:off x="9665640" y="4504320"/>
              <a:ext cx="1511640" cy="1511640"/>
            </a:xfrm>
            <a:prstGeom prst="ellipse">
              <a:avLst/>
            </a:prstGeom>
            <a:solidFill>
              <a:schemeClr val="dk1"/>
            </a:solidFill>
            <a:ln w="2857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anchor="ctr">
              <a:noAutofit/>
            </a:bodyPr>
            <a:p>
              <a:pPr algn="ctr"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0" lang="en-US" sz="2000" spc="-1" strike="noStrike">
                  <a:solidFill>
                    <a:srgbClr val="ffffff"/>
                  </a:solidFill>
                  <a:latin typeface="Arial"/>
                  <a:ea typeface="Arial"/>
                </a:rPr>
                <a:t>Obama</a:t>
              </a:r>
              <a:endParaRPr b="0" lang="en-US" sz="2000" spc="-1" strike="noStrike">
                <a:latin typeface="Arial"/>
              </a:endParaRPr>
            </a:p>
          </p:txBody>
        </p:sp>
        <p:sp>
          <p:nvSpPr>
            <p:cNvPr id="112" name="Google Shape;131;p17"/>
            <p:cNvSpPr/>
            <p:nvPr/>
          </p:nvSpPr>
          <p:spPr>
            <a:xfrm>
              <a:off x="8955360" y="5260320"/>
              <a:ext cx="70992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41275">
              <a:solidFill>
                <a:srgbClr val="000000"/>
              </a:solidFill>
              <a:round/>
            </a:ln>
            <a:effectLst>
              <a:outerShdw algn="bl" blurRad="39960" dist="23040" rotWithShape="0">
                <a:srgbClr val="000000">
                  <a:alpha val="4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</p:grp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19" dur="indefinite" restart="never" nodeType="tmRoot">
          <p:childTnLst>
            <p:seq>
              <p:cTn id="120" dur="indefinite" nodeType="mainSeq">
                <p:childTnLst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Google Shape;515;p52" descr=""/>
          <p:cNvPicPr/>
          <p:nvPr/>
        </p:nvPicPr>
        <p:blipFill>
          <a:blip r:embed="rId1"/>
          <a:stretch/>
        </p:blipFill>
        <p:spPr>
          <a:xfrm>
            <a:off x="2121840" y="170280"/>
            <a:ext cx="9717480" cy="5540040"/>
          </a:xfrm>
          <a:prstGeom prst="rect">
            <a:avLst/>
          </a:prstGeom>
          <a:ln w="0">
            <a:noFill/>
          </a:ln>
        </p:spPr>
      </p:pic>
      <p:sp>
        <p:nvSpPr>
          <p:cNvPr id="356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7721280" cy="13712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3600" spc="-1" strike="noStrike">
                <a:solidFill>
                  <a:srgbClr val="d1282e"/>
                </a:solidFill>
                <a:latin typeface="Arial Black"/>
                <a:ea typeface="Arial Black"/>
              </a:rPr>
              <a:t>COMMUNITY DETECTION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7" name="Google Shape;517;p52"/>
          <p:cNvSpPr/>
          <p:nvPr/>
        </p:nvSpPr>
        <p:spPr>
          <a:xfrm>
            <a:off x="2835000" y="5727600"/>
            <a:ext cx="6109200" cy="640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A co-authorship network of </a:t>
            </a:r>
            <a:r>
              <a:rPr b="0" lang="en-US" sz="1800" spc="-1" strike="noStrike">
                <a:solidFill>
                  <a:srgbClr val="d1282e"/>
                </a:solidFill>
                <a:latin typeface="Arial"/>
                <a:ea typeface="Arial"/>
              </a:rPr>
              <a:t>physicists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 and </a:t>
            </a:r>
            <a:r>
              <a:rPr b="0" lang="en-US" sz="1800" spc="-1" strike="noStrike">
                <a:solidFill>
                  <a:srgbClr val="d1282e"/>
                </a:solidFill>
                <a:latin typeface="Arial"/>
                <a:ea typeface="Arial"/>
              </a:rPr>
              <a:t>mathematicians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(Courtesy: Easley &amp; Kleinberg) 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58" name="PlaceHolder 2"/>
          <p:cNvSpPr>
            <a:spLocks noGrp="1"/>
          </p:cNvSpPr>
          <p:nvPr>
            <p:ph type="sldNum" idx="49"/>
          </p:nvPr>
        </p:nvSpPr>
        <p:spPr>
          <a:xfrm rot="16200000">
            <a:off x="11188800" y="5824800"/>
            <a:ext cx="1315440" cy="4863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tabLst>
                <a:tab algn="l" pos="0"/>
              </a:tabLst>
              <a:defRPr b="1" lang="en-US" sz="2400" spc="-1" strike="noStrike">
                <a:solidFill>
                  <a:srgbClr val="d1282e"/>
                </a:solidFill>
                <a:latin typeface="Arial"/>
                <a:ea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fld id="{2CFFF453-20DB-4BFE-8009-0521D5C18C39}" type="slidenum">
              <a:rPr b="1" lang="en-US" sz="2400" spc="-1" strike="noStrike">
                <a:solidFill>
                  <a:srgbClr val="d1282e"/>
                </a:solidFill>
                <a:latin typeface="Arial"/>
                <a:ea typeface="Arial"/>
              </a:rPr>
              <a:t>&lt;number&gt;</a:t>
            </a:fld>
            <a:endParaRPr b="0" lang="en-US" sz="24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7721280" cy="13712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600" spc="-1" strike="noStrike">
                <a:solidFill>
                  <a:srgbClr val="d1282e"/>
                </a:solidFill>
                <a:latin typeface="Arial Black"/>
                <a:ea typeface="Arial Black"/>
              </a:rPr>
              <a:t>WHAT IS A COMMUNITY?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0" name="PlaceHolder 2"/>
          <p:cNvSpPr>
            <a:spLocks noGrp="1"/>
          </p:cNvSpPr>
          <p:nvPr>
            <p:ph/>
          </p:nvPr>
        </p:nvSpPr>
        <p:spPr>
          <a:xfrm>
            <a:off x="609480" y="1752480"/>
            <a:ext cx="10159560" cy="43732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Informally: “tightly-knit region” of the network.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How do we identify this region?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How do we separate tightly-knit regions from each other?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It depends on the definition of </a:t>
            </a:r>
            <a:r>
              <a:rPr b="1" lang="en-US" sz="2000" spc="-1" strike="noStrike">
                <a:solidFill>
                  <a:srgbClr val="d1282e"/>
                </a:solidFill>
                <a:latin typeface="Arial"/>
                <a:ea typeface="Arial"/>
              </a:rPr>
              <a:t>tightly knit</a:t>
            </a: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.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Regions can be nested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Examples ?????????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How do bridges fit into this ?????????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1" name="PlaceHolder 3"/>
          <p:cNvSpPr>
            <a:spLocks noGrp="1"/>
          </p:cNvSpPr>
          <p:nvPr>
            <p:ph type="sldNum" idx="50"/>
          </p:nvPr>
        </p:nvSpPr>
        <p:spPr>
          <a:xfrm rot="16200000">
            <a:off x="11188800" y="5824800"/>
            <a:ext cx="1315440" cy="4863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tabLst>
                <a:tab algn="l" pos="0"/>
              </a:tabLst>
              <a:defRPr b="1" lang="en-US" sz="2400" spc="-1" strike="noStrike">
                <a:solidFill>
                  <a:srgbClr val="d1282e"/>
                </a:solidFill>
                <a:latin typeface="Arial"/>
                <a:ea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fld id="{CC65D89F-390A-429E-A20F-704DDD593A79}" type="slidenum">
              <a:rPr b="1" lang="en-US" sz="2400" spc="-1" strike="noStrike">
                <a:solidFill>
                  <a:srgbClr val="d1282e"/>
                </a:solidFill>
                <a:latin typeface="Arial"/>
                <a:ea typeface="Arial"/>
              </a:rPr>
              <a:t>&lt;number&gt;</a:t>
            </a:fld>
            <a:endParaRPr b="0" lang="en-US" sz="2400" spc="-1" strike="noStrike">
              <a:latin typeface="Times New Roman"/>
            </a:endParaRPr>
          </a:p>
        </p:txBody>
      </p:sp>
      <p:pic>
        <p:nvPicPr>
          <p:cNvPr id="362" name="Google Shape;527;p53" descr=""/>
          <p:cNvPicPr/>
          <p:nvPr/>
        </p:nvPicPr>
        <p:blipFill>
          <a:blip r:embed="rId1"/>
          <a:stretch/>
        </p:blipFill>
        <p:spPr>
          <a:xfrm>
            <a:off x="8094240" y="4905360"/>
            <a:ext cx="3487680" cy="1968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213" dur="indefinite" restart="never" nodeType="tmRoot">
          <p:childTnLst>
            <p:seq>
              <p:cTn id="1214" dur="indefinite" nodeType="mainSeq">
                <p:childTnLst>
                  <p:par>
                    <p:cTn id="1215" fill="hold">
                      <p:stCondLst>
                        <p:cond delay="indefinite"/>
                      </p:stCondLst>
                      <p:childTnLst>
                        <p:par>
                          <p:cTn id="1216" fill="hold">
                            <p:stCondLst>
                              <p:cond delay="0"/>
                            </p:stCondLst>
                            <p:childTnLst>
                              <p:par>
                                <p:cTn id="121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9" fill="hold">
                      <p:stCondLst>
                        <p:cond delay="indefinite"/>
                      </p:stCondLst>
                      <p:childTnLst>
                        <p:par>
                          <p:cTn id="1220" fill="hold">
                            <p:stCondLst>
                              <p:cond delay="0"/>
                            </p:stCondLst>
                            <p:childTnLst>
                              <p:par>
                                <p:cTn id="122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3" fill="hold">
                      <p:stCondLst>
                        <p:cond delay="indefinite"/>
                      </p:stCondLst>
                      <p:childTnLst>
                        <p:par>
                          <p:cTn id="1224" fill="hold">
                            <p:stCondLst>
                              <p:cond delay="0"/>
                            </p:stCondLst>
                            <p:childTnLst>
                              <p:par>
                                <p:cTn id="122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7" fill="hold">
                      <p:stCondLst>
                        <p:cond delay="indefinite"/>
                      </p:stCondLst>
                      <p:childTnLst>
                        <p:par>
                          <p:cTn id="1228" fill="hold">
                            <p:stCondLst>
                              <p:cond delay="0"/>
                            </p:stCondLst>
                            <p:childTnLst>
                              <p:par>
                                <p:cTn id="122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1" fill="hold">
                      <p:stCondLst>
                        <p:cond delay="indefinite"/>
                      </p:stCondLst>
                      <p:childTnLst>
                        <p:par>
                          <p:cTn id="1232" fill="hold">
                            <p:stCondLst>
                              <p:cond delay="0"/>
                            </p:stCondLst>
                            <p:childTnLst>
                              <p:par>
                                <p:cTn id="123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5" fill="hold">
                      <p:stCondLst>
                        <p:cond delay="indefinite"/>
                      </p:stCondLst>
                      <p:childTnLst>
                        <p:par>
                          <p:cTn id="1236" fill="hold">
                            <p:stCondLst>
                              <p:cond delay="0"/>
                            </p:stCondLst>
                            <p:childTnLst>
                              <p:par>
                                <p:cTn id="123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9" fill="hold">
                      <p:stCondLst>
                        <p:cond delay="indefinite"/>
                      </p:stCondLst>
                      <p:childTnLst>
                        <p:par>
                          <p:cTn id="1240" fill="hold">
                            <p:stCondLst>
                              <p:cond delay="0"/>
                            </p:stCondLst>
                            <p:childTnLst>
                              <p:par>
                                <p:cTn id="124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3" fill="hold">
                      <p:stCondLst>
                        <p:cond delay="indefinite"/>
                      </p:stCondLst>
                      <p:childTnLst>
                        <p:par>
                          <p:cTn id="1244" fill="hold">
                            <p:stCondLst>
                              <p:cond delay="0"/>
                            </p:stCondLst>
                            <p:childTnLst>
                              <p:par>
                                <p:cTn id="124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7721280" cy="13712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3600" spc="-1" strike="noStrike">
                <a:solidFill>
                  <a:srgbClr val="d1282e"/>
                </a:solidFill>
                <a:latin typeface="Arial Black"/>
                <a:ea typeface="Arial Black"/>
              </a:rPr>
              <a:t>WHAT IS A COMMUNITY?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4" name="PlaceHolder 2"/>
          <p:cNvSpPr>
            <a:spLocks noGrp="1"/>
          </p:cNvSpPr>
          <p:nvPr>
            <p:ph type="sldNum" idx="51"/>
          </p:nvPr>
        </p:nvSpPr>
        <p:spPr>
          <a:xfrm rot="16200000">
            <a:off x="11188800" y="5824800"/>
            <a:ext cx="1315440" cy="4863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tabLst>
                <a:tab algn="l" pos="0"/>
              </a:tabLst>
              <a:defRPr b="1" lang="en-US" sz="2400" spc="-1" strike="noStrike">
                <a:solidFill>
                  <a:srgbClr val="d1282e"/>
                </a:solidFill>
                <a:latin typeface="Arial"/>
                <a:ea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fld id="{FFB6AC17-2105-4992-90CA-0CFF77FC35A5}" type="slidenum">
              <a:rPr b="1" lang="en-US" sz="2400" spc="-1" strike="noStrike">
                <a:solidFill>
                  <a:srgbClr val="d1282e"/>
                </a:solidFill>
                <a:latin typeface="Arial"/>
                <a:ea typeface="Arial"/>
              </a:rPr>
              <a:t>&lt;number&gt;</a:t>
            </a:fld>
            <a:endParaRPr b="0" lang="en-US" sz="2400" spc="-1" strike="noStrike">
              <a:latin typeface="Times New Roman"/>
            </a:endParaRPr>
          </a:p>
        </p:txBody>
      </p:sp>
      <p:sp>
        <p:nvSpPr>
          <p:cNvPr id="365" name="Google Shape;534;p54"/>
          <p:cNvSpPr/>
          <p:nvPr/>
        </p:nvSpPr>
        <p:spPr>
          <a:xfrm>
            <a:off x="4194720" y="6399720"/>
            <a:ext cx="3403080" cy="366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(Courtesy: Easley &amp; Kleinberg) 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66" name="Google Shape;535;p54"/>
          <p:cNvSpPr/>
          <p:nvPr/>
        </p:nvSpPr>
        <p:spPr>
          <a:xfrm>
            <a:off x="3512520" y="6030360"/>
            <a:ext cx="5570280" cy="366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An example of a nested structure of the communities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367" name="Google Shape;536;p54" descr=""/>
          <p:cNvPicPr/>
          <p:nvPr/>
        </p:nvPicPr>
        <p:blipFill>
          <a:blip r:embed="rId1"/>
          <a:stretch/>
        </p:blipFill>
        <p:spPr>
          <a:xfrm>
            <a:off x="3092760" y="1476720"/>
            <a:ext cx="5869800" cy="4553280"/>
          </a:xfrm>
          <a:prstGeom prst="rect">
            <a:avLst/>
          </a:prstGeom>
          <a:ln w="0">
            <a:noFill/>
          </a:ln>
        </p:spPr>
      </p:pic>
      <p:sp>
        <p:nvSpPr>
          <p:cNvPr id="368" name="Google Shape;537;p54"/>
          <p:cNvSpPr/>
          <p:nvPr/>
        </p:nvSpPr>
        <p:spPr>
          <a:xfrm>
            <a:off x="5662800" y="2796480"/>
            <a:ext cx="771120" cy="304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bridges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369" name="Google Shape;538;p54"/>
          <p:cNvSpPr/>
          <p:nvPr/>
        </p:nvSpPr>
        <p:spPr>
          <a:xfrm rot="16200000">
            <a:off x="5857200" y="2615400"/>
            <a:ext cx="362520" cy="1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575">
            <a:solidFill>
              <a:srgbClr val="d1282e"/>
            </a:solidFill>
            <a:round/>
            <a:tailEnd len="med" type="stealth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70" name="Google Shape;539;p54"/>
          <p:cNvSpPr/>
          <p:nvPr/>
        </p:nvSpPr>
        <p:spPr>
          <a:xfrm flipH="1" rot="10800000">
            <a:off x="6047640" y="2615400"/>
            <a:ext cx="564120" cy="181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575">
            <a:solidFill>
              <a:srgbClr val="d1282e"/>
            </a:solidFill>
            <a:round/>
            <a:tailEnd len="med" type="stealth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71" name="Google Shape;540;p54"/>
          <p:cNvSpPr/>
          <p:nvPr/>
        </p:nvSpPr>
        <p:spPr>
          <a:xfrm rot="10800000">
            <a:off x="5313240" y="2615400"/>
            <a:ext cx="736200" cy="181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575">
            <a:solidFill>
              <a:srgbClr val="d1282e"/>
            </a:solidFill>
            <a:round/>
            <a:tailEnd len="med" type="stealth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72" name="Google Shape;541;p54"/>
          <p:cNvSpPr/>
          <p:nvPr/>
        </p:nvSpPr>
        <p:spPr>
          <a:xfrm>
            <a:off x="8190720" y="1964880"/>
            <a:ext cx="2477160" cy="1189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Removal of a bridge separates the graph into disjoint components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247" dur="indefinite" restart="never" nodeType="tmRoot">
          <p:childTnLst>
            <p:seq>
              <p:cTn id="1248" dur="indefinite" nodeType="mainSeq">
                <p:childTnLst>
                  <p:par>
                    <p:cTn id="1249" fill="hold">
                      <p:stCondLst>
                        <p:cond delay="indefinite"/>
                      </p:stCondLst>
                      <p:childTnLst>
                        <p:par>
                          <p:cTn id="1250" fill="hold">
                            <p:stCondLst>
                              <p:cond delay="0"/>
                            </p:stCondLst>
                            <p:childTnLst>
                              <p:par>
                                <p:cTn id="125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7721280" cy="13712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600" spc="-1" strike="noStrike">
                <a:solidFill>
                  <a:srgbClr val="d1282e"/>
                </a:solidFill>
                <a:latin typeface="Arial Black"/>
                <a:ea typeface="Arial Black"/>
              </a:rPr>
              <a:t>COMMUNITY DETECTION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4" name="PlaceHolder 2"/>
          <p:cNvSpPr>
            <a:spLocks noGrp="1"/>
          </p:cNvSpPr>
          <p:nvPr>
            <p:ph/>
          </p:nvPr>
        </p:nvSpPr>
        <p:spPr>
          <a:xfrm>
            <a:off x="609480" y="1752480"/>
            <a:ext cx="10159560" cy="43732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Girvan-Newman Method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Remove the edges of highest betweenness first. 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Repeat the same step with the remainder graph. 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Continue this until the graph breaks down into individual nodes.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As the graph breaks down into pieces, the tightly knit community structure is exposed.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Results in a </a:t>
            </a:r>
            <a:r>
              <a:rPr b="1" lang="en-US" sz="2000" spc="-1" strike="noStrike">
                <a:solidFill>
                  <a:srgbClr val="d1282e"/>
                </a:solidFill>
                <a:latin typeface="Arial"/>
                <a:ea typeface="Arial"/>
              </a:rPr>
              <a:t>hierarchical partitioning</a:t>
            </a: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 of the graph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5" name="PlaceHolder 3"/>
          <p:cNvSpPr>
            <a:spLocks noGrp="1"/>
          </p:cNvSpPr>
          <p:nvPr>
            <p:ph type="sldNum" idx="52"/>
          </p:nvPr>
        </p:nvSpPr>
        <p:spPr>
          <a:xfrm rot="16200000">
            <a:off x="11188800" y="5824800"/>
            <a:ext cx="1315440" cy="4863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tabLst>
                <a:tab algn="l" pos="0"/>
              </a:tabLst>
              <a:defRPr b="1" lang="en-US" sz="2400" spc="-1" strike="noStrike">
                <a:solidFill>
                  <a:srgbClr val="d1282e"/>
                </a:solidFill>
                <a:latin typeface="Arial"/>
                <a:ea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fld id="{39E5C8A4-4BA1-42E3-B83C-5B77826E6127}" type="slidenum">
              <a:rPr b="1" lang="en-US" sz="2400" spc="-1" strike="noStrike">
                <a:solidFill>
                  <a:srgbClr val="d1282e"/>
                </a:solidFill>
                <a:latin typeface="Arial"/>
                <a:ea typeface="Arial"/>
              </a:rPr>
              <a:t>&lt;number&gt;</a:t>
            </a:fld>
            <a:endParaRPr b="0" lang="en-US" sz="2400" spc="-1" strike="noStrike">
              <a:latin typeface="Times New Roman"/>
            </a:endParaRPr>
          </a:p>
        </p:txBody>
      </p:sp>
      <p:grpSp>
        <p:nvGrpSpPr>
          <p:cNvPr id="376" name="Google Shape;549;p55"/>
          <p:cNvGrpSpPr/>
          <p:nvPr/>
        </p:nvGrpSpPr>
        <p:grpSpPr>
          <a:xfrm>
            <a:off x="10285200" y="536760"/>
            <a:ext cx="1296720" cy="2467080"/>
            <a:chOff x="10285200" y="536760"/>
            <a:chExt cx="1296720" cy="2467080"/>
          </a:xfrm>
        </p:grpSpPr>
        <p:pic>
          <p:nvPicPr>
            <p:cNvPr id="377" name="Google Shape;550;p55" descr="Girvan, Michelle | The Institute for Research in Electronics and Applied  Physics"/>
            <p:cNvPicPr/>
            <p:nvPr/>
          </p:nvPicPr>
          <p:blipFill>
            <a:blip r:embed="rId1"/>
            <a:stretch/>
          </p:blipFill>
          <p:spPr>
            <a:xfrm>
              <a:off x="10290600" y="536760"/>
              <a:ext cx="1291320" cy="15375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378" name="Google Shape;551;p55" descr="Maryland Terrapins - Wikipedia"/>
            <p:cNvPicPr/>
            <p:nvPr/>
          </p:nvPicPr>
          <p:blipFill>
            <a:blip r:embed="rId2"/>
            <a:stretch/>
          </p:blipFill>
          <p:spPr>
            <a:xfrm>
              <a:off x="10632240" y="2342880"/>
              <a:ext cx="603000" cy="6609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79" name="Google Shape;552;p55"/>
            <p:cNvSpPr/>
            <p:nvPr/>
          </p:nvSpPr>
          <p:spPr>
            <a:xfrm>
              <a:off x="10285200" y="2074680"/>
              <a:ext cx="1296720" cy="2743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anchor="t">
              <a:spAutoFit/>
            </a:bodyPr>
            <a:p>
              <a:pPr algn="ctr"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0" lang="en-US" sz="1200" spc="-1" strike="noStrike">
                  <a:solidFill>
                    <a:srgbClr val="000000"/>
                  </a:solidFill>
                  <a:latin typeface="Arial"/>
                  <a:ea typeface="Arial"/>
                </a:rPr>
                <a:t>Michelle Girvan</a:t>
              </a:r>
              <a:endParaRPr b="0" lang="en-US" sz="1200" spc="-1" strike="noStrike">
                <a:latin typeface="Arial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261" dur="indefinite" restart="never" nodeType="tmRoot">
          <p:childTnLst>
            <p:seq>
              <p:cTn id="1262" dur="indefinite" nodeType="mainSeq">
                <p:childTnLst>
                  <p:par>
                    <p:cTn id="1263" fill="hold">
                      <p:stCondLst>
                        <p:cond delay="indefinite"/>
                      </p:stCondLst>
                      <p:childTnLst>
                        <p:par>
                          <p:cTn id="1264" fill="hold">
                            <p:stCondLst>
                              <p:cond delay="0"/>
                            </p:stCondLst>
                            <p:childTnLst>
                              <p:par>
                                <p:cTn id="126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7" fill="hold">
                      <p:stCondLst>
                        <p:cond delay="indefinite"/>
                      </p:stCondLst>
                      <p:childTnLst>
                        <p:par>
                          <p:cTn id="1268" fill="hold">
                            <p:stCondLst>
                              <p:cond delay="0"/>
                            </p:stCondLst>
                            <p:childTnLst>
                              <p:par>
                                <p:cTn id="126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1" fill="hold">
                      <p:stCondLst>
                        <p:cond delay="indefinite"/>
                      </p:stCondLst>
                      <p:childTnLst>
                        <p:par>
                          <p:cTn id="1272" fill="hold">
                            <p:stCondLst>
                              <p:cond delay="0"/>
                            </p:stCondLst>
                            <p:childTnLst>
                              <p:par>
                                <p:cTn id="127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5" fill="hold">
                      <p:stCondLst>
                        <p:cond delay="indefinite"/>
                      </p:stCondLst>
                      <p:childTnLst>
                        <p:par>
                          <p:cTn id="1276" fill="hold">
                            <p:stCondLst>
                              <p:cond delay="0"/>
                            </p:stCondLst>
                            <p:childTnLst>
                              <p:par>
                                <p:cTn id="127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9" fill="hold">
                      <p:stCondLst>
                        <p:cond delay="indefinite"/>
                      </p:stCondLst>
                      <p:childTnLst>
                        <p:par>
                          <p:cTn id="1280" fill="hold">
                            <p:stCondLst>
                              <p:cond delay="0"/>
                            </p:stCondLst>
                            <p:childTnLst>
                              <p:par>
                                <p:cTn id="128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3" fill="hold">
                      <p:stCondLst>
                        <p:cond delay="indefinite"/>
                      </p:stCondLst>
                      <p:childTnLst>
                        <p:par>
                          <p:cTn id="1284" fill="hold">
                            <p:stCondLst>
                              <p:cond delay="0"/>
                            </p:stCondLst>
                            <p:childTnLst>
                              <p:par>
                                <p:cTn id="128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7" fill="hold">
                      <p:stCondLst>
                        <p:cond delay="indefinite"/>
                      </p:stCondLst>
                      <p:childTnLst>
                        <p:par>
                          <p:cTn id="1288" fill="hold">
                            <p:stCondLst>
                              <p:cond delay="0"/>
                            </p:stCondLst>
                            <p:childTnLst>
                              <p:par>
                                <p:cTn id="128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1" fill="hold">
                      <p:stCondLst>
                        <p:cond delay="indefinite"/>
                      </p:stCondLst>
                      <p:childTnLst>
                        <p:par>
                          <p:cTn id="1292" fill="hold">
                            <p:stCondLst>
                              <p:cond delay="0"/>
                            </p:stCondLst>
                            <p:childTnLst>
                              <p:par>
                                <p:cTn id="129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7721280" cy="13712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3600" spc="-1" strike="noStrike">
                <a:solidFill>
                  <a:srgbClr val="d1282e"/>
                </a:solidFill>
                <a:latin typeface="Arial Black"/>
                <a:ea typeface="Arial Black"/>
              </a:rPr>
              <a:t>GIRVAN-NEWMAN METHOD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81" name="Google Shape;558;p56" descr=""/>
          <p:cNvPicPr/>
          <p:nvPr/>
        </p:nvPicPr>
        <p:blipFill>
          <a:blip r:embed="rId1"/>
          <a:stretch/>
        </p:blipFill>
        <p:spPr>
          <a:xfrm>
            <a:off x="2815200" y="1423800"/>
            <a:ext cx="7213320" cy="3860280"/>
          </a:xfrm>
          <a:prstGeom prst="rect">
            <a:avLst/>
          </a:prstGeom>
          <a:ln w="0">
            <a:noFill/>
          </a:ln>
        </p:spPr>
      </p:pic>
      <p:sp>
        <p:nvSpPr>
          <p:cNvPr id="382" name="Google Shape;559;p56"/>
          <p:cNvSpPr/>
          <p:nvPr/>
        </p:nvSpPr>
        <p:spPr>
          <a:xfrm>
            <a:off x="2175840" y="5406120"/>
            <a:ext cx="3120840" cy="366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Betweenness(7-8)= 7*7 = 49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83" name="Google Shape;560;p56"/>
          <p:cNvSpPr/>
          <p:nvPr/>
        </p:nvSpPr>
        <p:spPr>
          <a:xfrm>
            <a:off x="2175840" y="5897520"/>
            <a:ext cx="5559840" cy="640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Betweenness(3-7) = Betweenness(6-7) =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Betweenness(8-9) = Betweenness(8-12) = 3*11= 33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84" name="Google Shape;561;p56"/>
          <p:cNvSpPr/>
          <p:nvPr/>
        </p:nvSpPr>
        <p:spPr>
          <a:xfrm>
            <a:off x="5625720" y="5406120"/>
            <a:ext cx="3296160" cy="366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Betweenness(1-3) = 1*12 = 12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85" name="PlaceHolder 2"/>
          <p:cNvSpPr>
            <a:spLocks noGrp="1"/>
          </p:cNvSpPr>
          <p:nvPr>
            <p:ph type="sldNum" idx="53"/>
          </p:nvPr>
        </p:nvSpPr>
        <p:spPr>
          <a:xfrm rot="16200000">
            <a:off x="11188800" y="5824800"/>
            <a:ext cx="1315440" cy="4863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tabLst>
                <a:tab algn="l" pos="0"/>
              </a:tabLst>
              <a:defRPr b="1" lang="en-US" sz="2400" spc="-1" strike="noStrike">
                <a:solidFill>
                  <a:srgbClr val="d1282e"/>
                </a:solidFill>
                <a:latin typeface="Arial"/>
                <a:ea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fld id="{62B80627-940F-4BDE-AEAA-C705B2D6EBCF}" type="slidenum">
              <a:rPr b="1" lang="en-US" sz="2400" spc="-1" strike="noStrike">
                <a:solidFill>
                  <a:srgbClr val="d1282e"/>
                </a:solidFill>
                <a:latin typeface="Arial"/>
                <a:ea typeface="Arial"/>
              </a:rPr>
              <a:t>&lt;number&gt;</a:t>
            </a:fld>
            <a:endParaRPr b="0" lang="en-US" sz="24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297" dur="indefinite" restart="never" nodeType="tmRoot">
          <p:childTnLst>
            <p:seq>
              <p:cTn id="1298" dur="indefinite" nodeType="mainSeq">
                <p:childTnLst>
                  <p:par>
                    <p:cTn id="1299" fill="hold">
                      <p:stCondLst>
                        <p:cond delay="indefinite"/>
                      </p:stCondLst>
                      <p:childTnLst>
                        <p:par>
                          <p:cTn id="1300" fill="hold">
                            <p:stCondLst>
                              <p:cond delay="0"/>
                            </p:stCondLst>
                            <p:childTnLst>
                              <p:par>
                                <p:cTn id="130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3" fill="hold">
                      <p:stCondLst>
                        <p:cond delay="indefinite"/>
                      </p:stCondLst>
                      <p:childTnLst>
                        <p:par>
                          <p:cTn id="1304" fill="hold">
                            <p:stCondLst>
                              <p:cond delay="0"/>
                            </p:stCondLst>
                            <p:childTnLst>
                              <p:par>
                                <p:cTn id="130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7" fill="hold">
                      <p:stCondLst>
                        <p:cond delay="indefinite"/>
                      </p:stCondLst>
                      <p:childTnLst>
                        <p:par>
                          <p:cTn id="1308" fill="hold">
                            <p:stCondLst>
                              <p:cond delay="0"/>
                            </p:stCondLst>
                            <p:childTnLst>
                              <p:par>
                                <p:cTn id="130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1" fill="hold">
                      <p:stCondLst>
                        <p:cond delay="indefinite"/>
                      </p:stCondLst>
                      <p:childTnLst>
                        <p:par>
                          <p:cTn id="1312" fill="hold">
                            <p:stCondLst>
                              <p:cond delay="0"/>
                            </p:stCondLst>
                            <p:childTnLst>
                              <p:par>
                                <p:cTn id="131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7721280" cy="13712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3600" spc="-1" strike="noStrike">
                <a:solidFill>
                  <a:srgbClr val="d1282e"/>
                </a:solidFill>
                <a:latin typeface="Arial Black"/>
                <a:ea typeface="Arial Black"/>
              </a:rPr>
              <a:t>GIRVAN-NEWMAN METHOD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7" name="Google Shape;568;p57"/>
          <p:cNvSpPr/>
          <p:nvPr/>
        </p:nvSpPr>
        <p:spPr>
          <a:xfrm>
            <a:off x="2175840" y="5897520"/>
            <a:ext cx="5448600" cy="640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Betweenness(3-7) = Betweenness(6-7) =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Betweenness(8-9) = Betweenness(8-12) = 3*4 = 12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88" name="Google Shape;569;p57"/>
          <p:cNvSpPr/>
          <p:nvPr/>
        </p:nvSpPr>
        <p:spPr>
          <a:xfrm>
            <a:off x="2175840" y="5472720"/>
            <a:ext cx="3021840" cy="366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Betweenness(1-3) = 1*5=5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389" name="Google Shape;570;p57" descr=""/>
          <p:cNvPicPr/>
          <p:nvPr/>
        </p:nvPicPr>
        <p:blipFill>
          <a:blip r:embed="rId1"/>
          <a:stretch/>
        </p:blipFill>
        <p:spPr>
          <a:xfrm>
            <a:off x="3282840" y="1403280"/>
            <a:ext cx="5625720" cy="4051080"/>
          </a:xfrm>
          <a:prstGeom prst="rect">
            <a:avLst/>
          </a:prstGeom>
          <a:ln w="0">
            <a:noFill/>
          </a:ln>
        </p:spPr>
      </p:pic>
      <p:sp>
        <p:nvSpPr>
          <p:cNvPr id="390" name="PlaceHolder 2"/>
          <p:cNvSpPr>
            <a:spLocks noGrp="1"/>
          </p:cNvSpPr>
          <p:nvPr>
            <p:ph type="sldNum" idx="54"/>
          </p:nvPr>
        </p:nvSpPr>
        <p:spPr>
          <a:xfrm rot="16200000">
            <a:off x="11188800" y="5824800"/>
            <a:ext cx="1315440" cy="4863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tabLst>
                <a:tab algn="l" pos="0"/>
              </a:tabLst>
              <a:defRPr b="1" lang="en-US" sz="2400" spc="-1" strike="noStrike">
                <a:solidFill>
                  <a:srgbClr val="d1282e"/>
                </a:solidFill>
                <a:latin typeface="Arial"/>
                <a:ea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fld id="{C839A0FD-FB48-49E7-A4BD-1CC1B53BE0BA}" type="slidenum">
              <a:rPr b="1" lang="en-US" sz="2400" spc="-1" strike="noStrike">
                <a:solidFill>
                  <a:srgbClr val="d1282e"/>
                </a:solidFill>
                <a:latin typeface="Arial"/>
                <a:ea typeface="Arial"/>
              </a:rPr>
              <a:t>&lt;number&gt;</a:t>
            </a:fld>
            <a:endParaRPr b="0" lang="en-US" sz="24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315" dur="indefinite" restart="never" nodeType="tmRoot">
          <p:childTnLst>
            <p:seq>
              <p:cTn id="1316" dur="indefinite" nodeType="mainSeq">
                <p:childTnLst>
                  <p:par>
                    <p:cTn id="1317" fill="hold">
                      <p:stCondLst>
                        <p:cond delay="indefinite"/>
                      </p:stCondLst>
                      <p:childTnLst>
                        <p:par>
                          <p:cTn id="1318" fill="hold">
                            <p:stCondLst>
                              <p:cond delay="0"/>
                            </p:stCondLst>
                            <p:childTnLst>
                              <p:par>
                                <p:cTn id="131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1" fill="hold">
                      <p:stCondLst>
                        <p:cond delay="indefinite"/>
                      </p:stCondLst>
                      <p:childTnLst>
                        <p:par>
                          <p:cTn id="1322" fill="hold">
                            <p:stCondLst>
                              <p:cond delay="0"/>
                            </p:stCondLst>
                            <p:childTnLst>
                              <p:par>
                                <p:cTn id="132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5" fill="hold">
                      <p:stCondLst>
                        <p:cond delay="indefinite"/>
                      </p:stCondLst>
                      <p:childTnLst>
                        <p:par>
                          <p:cTn id="1326" fill="hold">
                            <p:stCondLst>
                              <p:cond delay="0"/>
                            </p:stCondLst>
                            <p:childTnLst>
                              <p:par>
                                <p:cTn id="132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7721280" cy="13712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3600" spc="-1" strike="noStrike">
                <a:solidFill>
                  <a:srgbClr val="d1282e"/>
                </a:solidFill>
                <a:latin typeface="Arial Black"/>
                <a:ea typeface="Arial Black"/>
              </a:rPr>
              <a:t>GIRVAN-NEWMAN METHOD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2" name="Google Shape;577;p58"/>
          <p:cNvSpPr/>
          <p:nvPr/>
        </p:nvSpPr>
        <p:spPr>
          <a:xfrm>
            <a:off x="4394880" y="5454720"/>
            <a:ext cx="3422520" cy="640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???????????????????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Betweenness of every edge = 1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393" name="Google Shape;578;p58" descr=""/>
          <p:cNvPicPr/>
          <p:nvPr/>
        </p:nvPicPr>
        <p:blipFill>
          <a:blip r:embed="rId1"/>
          <a:stretch/>
        </p:blipFill>
        <p:spPr>
          <a:xfrm>
            <a:off x="3197520" y="1467000"/>
            <a:ext cx="5790960" cy="3924000"/>
          </a:xfrm>
          <a:prstGeom prst="rect">
            <a:avLst/>
          </a:prstGeom>
          <a:ln w="0">
            <a:noFill/>
          </a:ln>
        </p:spPr>
      </p:pic>
      <p:sp>
        <p:nvSpPr>
          <p:cNvPr id="394" name="PlaceHolder 2"/>
          <p:cNvSpPr>
            <a:spLocks noGrp="1"/>
          </p:cNvSpPr>
          <p:nvPr>
            <p:ph type="sldNum" idx="55"/>
          </p:nvPr>
        </p:nvSpPr>
        <p:spPr>
          <a:xfrm rot="16200000">
            <a:off x="11188800" y="5824800"/>
            <a:ext cx="1315440" cy="4863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tabLst>
                <a:tab algn="l" pos="0"/>
              </a:tabLst>
              <a:defRPr b="1" lang="en-US" sz="2400" spc="-1" strike="noStrike">
                <a:solidFill>
                  <a:srgbClr val="d1282e"/>
                </a:solidFill>
                <a:latin typeface="Arial"/>
                <a:ea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fld id="{9F9DBDC2-BC05-40C0-8BE9-58A0634A6CC5}" type="slidenum">
              <a:rPr b="1" lang="en-US" sz="2400" spc="-1" strike="noStrike">
                <a:solidFill>
                  <a:srgbClr val="d1282e"/>
                </a:solidFill>
                <a:latin typeface="Arial"/>
                <a:ea typeface="Arial"/>
              </a:rPr>
              <a:t>&lt;number&gt;</a:t>
            </a:fld>
            <a:endParaRPr b="0" lang="en-US" sz="24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329" dur="indefinite" restart="never" nodeType="tmRoot">
          <p:childTnLst>
            <p:seq>
              <p:cTn id="1330" dur="indefinite" nodeType="mainSeq">
                <p:childTnLst>
                  <p:par>
                    <p:cTn id="1331" fill="hold">
                      <p:stCondLst>
                        <p:cond delay="indefinite"/>
                      </p:stCondLst>
                      <p:childTnLst>
                        <p:par>
                          <p:cTn id="1332" fill="hold">
                            <p:stCondLst>
                              <p:cond delay="0"/>
                            </p:stCondLst>
                            <p:childTnLst>
                              <p:par>
                                <p:cTn id="133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5" fill="hold">
                      <p:stCondLst>
                        <p:cond delay="indefinite"/>
                      </p:stCondLst>
                      <p:childTnLst>
                        <p:par>
                          <p:cTn id="1336" fill="hold">
                            <p:stCondLst>
                              <p:cond delay="0"/>
                            </p:stCondLst>
                            <p:childTnLst>
                              <p:par>
                                <p:cTn id="133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9" fill="hold">
                      <p:stCondLst>
                        <p:cond delay="indefinite"/>
                      </p:stCondLst>
                      <p:childTnLst>
                        <p:par>
                          <p:cTn id="1340" fill="hold">
                            <p:stCondLst>
                              <p:cond delay="0"/>
                            </p:stCondLst>
                            <p:childTnLst>
                              <p:par>
                                <p:cTn id="134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7721280" cy="13712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3600" spc="-1" strike="noStrike">
                <a:solidFill>
                  <a:srgbClr val="d1282e"/>
                </a:solidFill>
                <a:latin typeface="Arial Black"/>
                <a:ea typeface="Arial Black"/>
              </a:rPr>
              <a:t>GIRVAN-NEWMAN METHOD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96" name="Google Shape;585;p59" descr=""/>
          <p:cNvPicPr/>
          <p:nvPr/>
        </p:nvPicPr>
        <p:blipFill>
          <a:blip r:embed="rId1"/>
          <a:stretch/>
        </p:blipFill>
        <p:spPr>
          <a:xfrm>
            <a:off x="2299680" y="1778760"/>
            <a:ext cx="6476760" cy="3225600"/>
          </a:xfrm>
          <a:prstGeom prst="rect">
            <a:avLst/>
          </a:prstGeom>
          <a:ln w="0">
            <a:noFill/>
          </a:ln>
        </p:spPr>
      </p:pic>
      <p:sp>
        <p:nvSpPr>
          <p:cNvPr id="397" name="PlaceHolder 2"/>
          <p:cNvSpPr>
            <a:spLocks noGrp="1"/>
          </p:cNvSpPr>
          <p:nvPr>
            <p:ph type="sldNum" idx="56"/>
          </p:nvPr>
        </p:nvSpPr>
        <p:spPr>
          <a:xfrm rot="16200000">
            <a:off x="11188800" y="5824800"/>
            <a:ext cx="1315440" cy="4863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tabLst>
                <a:tab algn="l" pos="0"/>
              </a:tabLst>
              <a:defRPr b="1" lang="en-US" sz="2400" spc="-1" strike="noStrike">
                <a:solidFill>
                  <a:srgbClr val="d1282e"/>
                </a:solidFill>
                <a:latin typeface="Arial"/>
                <a:ea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fld id="{6E262E51-415B-45AC-92FC-05FF01528C7A}" type="slidenum">
              <a:rPr b="1" lang="en-US" sz="2400" spc="-1" strike="noStrike">
                <a:solidFill>
                  <a:srgbClr val="d1282e"/>
                </a:solidFill>
                <a:latin typeface="Arial"/>
                <a:ea typeface="Arial"/>
              </a:rPr>
              <a:t>&lt;number&gt;</a:t>
            </a:fld>
            <a:endParaRPr b="0" lang="en-US" sz="2400" spc="-1" strike="noStrike">
              <a:latin typeface="Times New Roman"/>
            </a:endParaRPr>
          </a:p>
        </p:txBody>
      </p:sp>
      <p:sp>
        <p:nvSpPr>
          <p:cNvPr id="398" name="Google Shape;587;p59"/>
          <p:cNvSpPr/>
          <p:nvPr/>
        </p:nvSpPr>
        <p:spPr>
          <a:xfrm>
            <a:off x="1981080" y="5004720"/>
            <a:ext cx="7639200" cy="159516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 w="2857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ffffff"/>
                </a:solidFill>
                <a:latin typeface="Courier New"/>
                <a:ea typeface="Courier New"/>
              </a:rPr>
              <a:t>G=nx.Graph()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b050"/>
                </a:solidFill>
                <a:latin typeface="Courier New"/>
                <a:ea typeface="Courier New"/>
              </a:rPr>
              <a:t># Returns an iterator over partitions at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b050"/>
                </a:solidFill>
                <a:latin typeface="Courier New"/>
                <a:ea typeface="Courier New"/>
              </a:rPr>
              <a:t># different hierarchy levels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ffffff"/>
                </a:solidFill>
                <a:latin typeface="Courier New"/>
                <a:ea typeface="Courier New"/>
              </a:rPr>
              <a:t>nx.girvan_newman(G)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99" name="Google Shape;588;p59"/>
          <p:cNvSpPr/>
          <p:nvPr/>
        </p:nvSpPr>
        <p:spPr>
          <a:xfrm>
            <a:off x="7110000" y="6916320"/>
            <a:ext cx="184320" cy="36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343" dur="indefinite" restart="never" nodeType="tmRoot">
          <p:childTnLst>
            <p:seq>
              <p:cTn id="1344" dur="indefinite" nodeType="mainSeq">
                <p:childTnLst>
                  <p:par>
                    <p:cTn id="1345" fill="hold">
                      <p:stCondLst>
                        <p:cond delay="indefinite"/>
                      </p:stCondLst>
                      <p:childTnLst>
                        <p:par>
                          <p:cTn id="1346" fill="hold">
                            <p:stCondLst>
                              <p:cond delay="0"/>
                            </p:stCondLst>
                            <p:childTnLst>
                              <p:par>
                                <p:cTn id="134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7721280" cy="13712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600" spc="-1" strike="noStrike">
                <a:solidFill>
                  <a:srgbClr val="d1282e"/>
                </a:solidFill>
                <a:latin typeface="Arial Black"/>
                <a:ea typeface="Arial Black"/>
              </a:rPr>
              <a:t>NETWORKX: VIZ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1" name="PlaceHolder 2"/>
          <p:cNvSpPr>
            <a:spLocks noGrp="1"/>
          </p:cNvSpPr>
          <p:nvPr>
            <p:ph/>
          </p:nvPr>
        </p:nvSpPr>
        <p:spPr>
          <a:xfrm>
            <a:off x="609480" y="1752480"/>
            <a:ext cx="10159560" cy="43732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Can render via Matplotlib or GraphViz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Many different layout engines, aesthetic options, etc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000" spc="-1" strike="noStrike" u="sng">
                <a:solidFill>
                  <a:srgbClr val="cc9900"/>
                </a:solidFill>
                <a:uFillTx/>
                <a:latin typeface="Arial"/>
                <a:ea typeface="Arial"/>
                <a:hlinkClick r:id="rId1"/>
              </a:rPr>
              <a:t>https://networkx.github.io/documentation/networkx-1.10/reference/drawing.html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000" spc="-1" strike="noStrike" u="sng">
                <a:solidFill>
                  <a:srgbClr val="cc9900"/>
                </a:solidFill>
                <a:uFillTx/>
                <a:latin typeface="Arial"/>
                <a:ea typeface="Arial"/>
                <a:hlinkClick r:id="rId2"/>
              </a:rPr>
              <a:t>https://networkx.github.io/documentation/development/gallery.html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2" name="PlaceHolder 3"/>
          <p:cNvSpPr>
            <a:spLocks noGrp="1"/>
          </p:cNvSpPr>
          <p:nvPr>
            <p:ph type="sldNum" idx="57"/>
          </p:nvPr>
        </p:nvSpPr>
        <p:spPr>
          <a:xfrm rot="16200000">
            <a:off x="11188800" y="5824800"/>
            <a:ext cx="1315440" cy="4863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tabLst>
                <a:tab algn="l" pos="0"/>
              </a:tabLst>
              <a:defRPr b="1" lang="en-US" sz="2400" spc="-1" strike="noStrike">
                <a:solidFill>
                  <a:srgbClr val="d1282e"/>
                </a:solidFill>
                <a:latin typeface="Arial"/>
                <a:ea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fld id="{F0C6BEA6-72F6-4286-88C1-AD583A7EA74B}" type="slidenum">
              <a:rPr b="1" lang="en-US" sz="2400" spc="-1" strike="noStrike">
                <a:solidFill>
                  <a:srgbClr val="d1282e"/>
                </a:solidFill>
                <a:latin typeface="Arial"/>
                <a:ea typeface="Arial"/>
              </a:rPr>
              <a:t>&lt;number&gt;</a:t>
            </a:fld>
            <a:endParaRPr b="0" lang="en-US" sz="2400" spc="-1" strike="noStrike">
              <a:latin typeface="Times New Roman"/>
            </a:endParaRPr>
          </a:p>
        </p:txBody>
      </p:sp>
      <p:sp>
        <p:nvSpPr>
          <p:cNvPr id="403" name="Google Shape;596;p60"/>
          <p:cNvSpPr/>
          <p:nvPr/>
        </p:nvSpPr>
        <p:spPr>
          <a:xfrm>
            <a:off x="1961640" y="2194200"/>
            <a:ext cx="7639200" cy="209484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 w="2857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ffffff"/>
                </a:solidFill>
                <a:latin typeface="Courier New"/>
                <a:ea typeface="Courier New"/>
              </a:rPr>
              <a:t>import matplotlib.pyplot as plt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ffffff"/>
                </a:solidFill>
                <a:latin typeface="Courier New"/>
                <a:ea typeface="Courier New"/>
              </a:rPr>
              <a:t>G=nx.Graph()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ffffff"/>
                </a:solidFill>
                <a:latin typeface="Courier New"/>
                <a:ea typeface="Courier New"/>
              </a:rPr>
              <a:t>nx.draw(G, with_labels=True)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b050"/>
                </a:solidFill>
                <a:latin typeface="Courier New"/>
                <a:ea typeface="Courier New"/>
              </a:rPr>
              <a:t># Save to a PDF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ffffff"/>
                </a:solidFill>
                <a:latin typeface="Courier New"/>
                <a:ea typeface="Courier New"/>
              </a:rPr>
              <a:t>plt.savefig(“my_filename.pdf”)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349" dur="indefinite" restart="never" nodeType="tmRoot">
          <p:childTnLst>
            <p:seq>
              <p:cTn id="1350" dur="indefinite" nodeType="mainSeq">
                <p:childTnLst>
                  <p:par>
                    <p:cTn id="1351" fill="hold">
                      <p:stCondLst>
                        <p:cond delay="indefinite"/>
                      </p:stCondLst>
                      <p:childTnLst>
                        <p:par>
                          <p:cTn id="1352" fill="hold">
                            <p:stCondLst>
                              <p:cond delay="0"/>
                            </p:stCondLst>
                            <p:childTnLst>
                              <p:par>
                                <p:cTn id="135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5" fill="hold">
                      <p:stCondLst>
                        <p:cond delay="indefinite"/>
                      </p:stCondLst>
                      <p:childTnLst>
                        <p:par>
                          <p:cTn id="1356" fill="hold">
                            <p:stCondLst>
                              <p:cond delay="0"/>
                            </p:stCondLst>
                            <p:childTnLst>
                              <p:par>
                                <p:cTn id="135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9" fill="hold">
                      <p:stCondLst>
                        <p:cond delay="indefinite"/>
                      </p:stCondLst>
                      <p:childTnLst>
                        <p:par>
                          <p:cTn id="1360" fill="hold">
                            <p:stCondLst>
                              <p:cond delay="0"/>
                            </p:stCondLst>
                            <p:childTnLst>
                              <p:par>
                                <p:cTn id="136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3" fill="hold">
                      <p:stCondLst>
                        <p:cond delay="indefinite"/>
                      </p:stCondLst>
                      <p:childTnLst>
                        <p:par>
                          <p:cTn id="1364" fill="hold">
                            <p:stCondLst>
                              <p:cond delay="0"/>
                            </p:stCondLst>
                            <p:childTnLst>
                              <p:par>
                                <p:cTn id="136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7" fill="hold">
                      <p:stCondLst>
                        <p:cond delay="indefinite"/>
                      </p:stCondLst>
                      <p:childTnLst>
                        <p:par>
                          <p:cTn id="1368" fill="hold">
                            <p:stCondLst>
                              <p:cond delay="0"/>
                            </p:stCondLst>
                            <p:childTnLst>
                              <p:par>
                                <p:cTn id="136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1" fill="hold">
                      <p:stCondLst>
                        <p:cond delay="indefinite"/>
                      </p:stCondLst>
                      <p:childTnLst>
                        <p:par>
                          <p:cTn id="1372" fill="hold">
                            <p:stCondLst>
                              <p:cond delay="0"/>
                            </p:stCondLst>
                            <p:childTnLst>
                              <p:par>
                                <p:cTn id="137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5" fill="hold">
                      <p:stCondLst>
                        <p:cond delay="indefinite"/>
                      </p:stCondLst>
                      <p:childTnLst>
                        <p:par>
                          <p:cTn id="1376" fill="hold">
                            <p:stCondLst>
                              <p:cond delay="0"/>
                            </p:stCondLst>
                            <p:childTnLst>
                              <p:par>
                                <p:cTn id="137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9" fill="hold">
                      <p:stCondLst>
                        <p:cond delay="indefinite"/>
                      </p:stCondLst>
                      <p:childTnLst>
                        <p:par>
                          <p:cTn id="1380" fill="hold">
                            <p:stCondLst>
                              <p:cond delay="0"/>
                            </p:stCondLst>
                            <p:childTnLst>
                              <p:par>
                                <p:cTn id="138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3" fill="hold">
                      <p:stCondLst>
                        <p:cond delay="indefinite"/>
                      </p:stCondLst>
                      <p:childTnLst>
                        <p:par>
                          <p:cTn id="1384" fill="hold">
                            <p:stCondLst>
                              <p:cond delay="0"/>
                            </p:stCondLst>
                            <p:childTnLst>
                              <p:par>
                                <p:cTn id="138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7" fill="hold">
                      <p:stCondLst>
                        <p:cond delay="indefinite"/>
                      </p:stCondLst>
                      <p:childTnLst>
                        <p:par>
                          <p:cTn id="1388" fill="hold">
                            <p:stCondLst>
                              <p:cond delay="0"/>
                            </p:stCondLst>
                            <p:childTnLst>
                              <p:par>
                                <p:cTn id="138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1" fill="hold">
                      <p:stCondLst>
                        <p:cond delay="indefinite"/>
                      </p:stCondLst>
                      <p:childTnLst>
                        <p:par>
                          <p:cTn id="1392" fill="hold">
                            <p:stCondLst>
                              <p:cond delay="0"/>
                            </p:stCondLst>
                            <p:childTnLst>
                              <p:par>
                                <p:cTn id="139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4" name="Google Shape;602;p61" descr=""/>
          <p:cNvPicPr/>
          <p:nvPr/>
        </p:nvPicPr>
        <p:blipFill>
          <a:blip r:embed="rId1"/>
          <a:stretch/>
        </p:blipFill>
        <p:spPr>
          <a:xfrm>
            <a:off x="6428880" y="853920"/>
            <a:ext cx="5417640" cy="5417640"/>
          </a:xfrm>
          <a:prstGeom prst="rect">
            <a:avLst/>
          </a:prstGeom>
          <a:ln w="0">
            <a:noFill/>
          </a:ln>
        </p:spPr>
      </p:pic>
      <p:sp>
        <p:nvSpPr>
          <p:cNvPr id="405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7721280" cy="13712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600" spc="-1" strike="noStrike">
                <a:solidFill>
                  <a:srgbClr val="d1282e"/>
                </a:solidFill>
                <a:latin typeface="Arial Black"/>
                <a:ea typeface="Arial Black"/>
              </a:rPr>
              <a:t>NETWORKX: VIZ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6" name="PlaceHolder 2"/>
          <p:cNvSpPr>
            <a:spLocks noGrp="1"/>
          </p:cNvSpPr>
          <p:nvPr>
            <p:ph type="sldNum" idx="58"/>
          </p:nvPr>
        </p:nvSpPr>
        <p:spPr>
          <a:xfrm rot="16200000">
            <a:off x="11188800" y="5824800"/>
            <a:ext cx="1315440" cy="4863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tabLst>
                <a:tab algn="l" pos="0"/>
              </a:tabLst>
              <a:defRPr b="1" lang="en-US" sz="2400" spc="-1" strike="noStrike">
                <a:solidFill>
                  <a:srgbClr val="d1282e"/>
                </a:solidFill>
                <a:latin typeface="Arial"/>
                <a:ea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fld id="{62D0B762-B678-4370-B9B6-70EECD287C73}" type="slidenum">
              <a:rPr b="1" lang="en-US" sz="2400" spc="-1" strike="noStrike">
                <a:solidFill>
                  <a:srgbClr val="d1282e"/>
                </a:solidFill>
                <a:latin typeface="Arial"/>
                <a:ea typeface="Arial"/>
              </a:rPr>
              <a:t>&lt;number&gt;</a:t>
            </a:fld>
            <a:endParaRPr b="0" lang="en-US" sz="2400" spc="-1" strike="noStrike">
              <a:latin typeface="Times New Roman"/>
            </a:endParaRPr>
          </a:p>
        </p:txBody>
      </p:sp>
      <p:sp>
        <p:nvSpPr>
          <p:cNvPr id="407" name="Google Shape;605;p61"/>
          <p:cNvSpPr/>
          <p:nvPr/>
        </p:nvSpPr>
        <p:spPr>
          <a:xfrm>
            <a:off x="1981080" y="1695240"/>
            <a:ext cx="4530240" cy="483804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 w="2857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b050"/>
                </a:solidFill>
                <a:latin typeface="Courier New"/>
                <a:ea typeface="Courier New"/>
              </a:rPr>
              <a:t># Cycle with 24 vertices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ffffff"/>
                </a:solidFill>
                <a:latin typeface="Courier New"/>
                <a:ea typeface="Courier New"/>
              </a:rPr>
              <a:t>G</a:t>
            </a:r>
            <a:r>
              <a:rPr b="1" lang="en-US" sz="1800" spc="-1" strike="noStrike">
                <a:solidFill>
                  <a:srgbClr val="ffffff"/>
                </a:solidFill>
                <a:latin typeface="Courier New"/>
                <a:ea typeface="Courier New"/>
              </a:rPr>
              <a:t>=</a:t>
            </a:r>
            <a:r>
              <a:rPr b="0" lang="en-US" sz="1800" spc="-1" strike="noStrike">
                <a:solidFill>
                  <a:srgbClr val="ffffff"/>
                </a:solidFill>
                <a:latin typeface="Courier New"/>
                <a:ea typeface="Courier New"/>
              </a:rPr>
              <a:t>nx</a:t>
            </a:r>
            <a:r>
              <a:rPr b="1" lang="en-US" sz="1800" spc="-1" strike="noStrike">
                <a:solidFill>
                  <a:srgbClr val="ffffff"/>
                </a:solidFill>
                <a:latin typeface="Courier New"/>
                <a:ea typeface="Courier New"/>
              </a:rPr>
              <a:t>.</a:t>
            </a:r>
            <a:r>
              <a:rPr b="0" lang="en-US" sz="1800" spc="-1" strike="noStrike">
                <a:solidFill>
                  <a:srgbClr val="ffffff"/>
                </a:solidFill>
                <a:latin typeface="Courier New"/>
                <a:ea typeface="Courier New"/>
              </a:rPr>
              <a:t>cycle_graph(24)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b050"/>
                </a:solidFill>
                <a:latin typeface="Courier New"/>
                <a:ea typeface="Courier New"/>
              </a:rPr>
              <a:t># Compute force-based layout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ffffff"/>
                </a:solidFill>
                <a:latin typeface="Courier New"/>
                <a:ea typeface="Courier New"/>
              </a:rPr>
              <a:t>pos</a:t>
            </a:r>
            <a:r>
              <a:rPr b="1" lang="en-US" sz="1800" spc="-1" strike="noStrike">
                <a:solidFill>
                  <a:srgbClr val="ffffff"/>
                </a:solidFill>
                <a:latin typeface="Courier New"/>
                <a:ea typeface="Courier New"/>
              </a:rPr>
              <a:t>=</a:t>
            </a:r>
            <a:r>
              <a:rPr b="0" lang="en-US" sz="1800" spc="-1" strike="noStrike">
                <a:solidFill>
                  <a:srgbClr val="ffffff"/>
                </a:solidFill>
                <a:latin typeface="Courier New"/>
                <a:ea typeface="Courier New"/>
              </a:rPr>
              <a:t>nx</a:t>
            </a:r>
            <a:r>
              <a:rPr b="1" lang="en-US" sz="1800" spc="-1" strike="noStrike">
                <a:solidFill>
                  <a:srgbClr val="ffffff"/>
                </a:solidFill>
                <a:latin typeface="Courier New"/>
                <a:ea typeface="Courier New"/>
              </a:rPr>
              <a:t>.</a:t>
            </a:r>
            <a:r>
              <a:rPr b="0" lang="en-US" sz="1800" spc="-1" strike="noStrike">
                <a:solidFill>
                  <a:srgbClr val="ffffff"/>
                </a:solidFill>
                <a:latin typeface="Courier New"/>
                <a:ea typeface="Courier New"/>
              </a:rPr>
              <a:t>spring_layout(G,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ffffff"/>
                </a:solidFill>
                <a:latin typeface="Courier New"/>
                <a:ea typeface="Courier New"/>
              </a:rPr>
              <a:t>         </a:t>
            </a:r>
            <a:r>
              <a:rPr b="0" lang="en-US" sz="1800" spc="-1" strike="noStrike">
                <a:solidFill>
                  <a:srgbClr val="ffffff"/>
                </a:solidFill>
                <a:latin typeface="Courier New"/>
                <a:ea typeface="Courier New"/>
              </a:rPr>
              <a:t>iterations</a:t>
            </a:r>
            <a:r>
              <a:rPr b="1" lang="en-US" sz="1800" spc="-1" strike="noStrike">
                <a:solidFill>
                  <a:srgbClr val="ffffff"/>
                </a:solidFill>
                <a:latin typeface="Courier New"/>
                <a:ea typeface="Courier New"/>
              </a:rPr>
              <a:t>=</a:t>
            </a:r>
            <a:r>
              <a:rPr b="0" lang="en-US" sz="1800" spc="-1" strike="noStrike">
                <a:solidFill>
                  <a:srgbClr val="ffffff"/>
                </a:solidFill>
                <a:latin typeface="Courier New"/>
                <a:ea typeface="Courier New"/>
              </a:rPr>
              <a:t>200)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b050"/>
                </a:solidFill>
                <a:latin typeface="Courier New"/>
                <a:ea typeface="Courier New"/>
              </a:rPr>
              <a:t># Draw the graph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ffffff"/>
                </a:solidFill>
                <a:latin typeface="Courier New"/>
                <a:ea typeface="Courier New"/>
              </a:rPr>
              <a:t>nx</a:t>
            </a:r>
            <a:r>
              <a:rPr b="1" lang="en-US" sz="1800" spc="-1" strike="noStrike">
                <a:solidFill>
                  <a:srgbClr val="ffffff"/>
                </a:solidFill>
                <a:latin typeface="Courier New"/>
                <a:ea typeface="Courier New"/>
              </a:rPr>
              <a:t>.</a:t>
            </a:r>
            <a:r>
              <a:rPr b="0" lang="en-US" sz="1800" spc="-1" strike="noStrike">
                <a:solidFill>
                  <a:srgbClr val="ffffff"/>
                </a:solidFill>
                <a:latin typeface="Courier New"/>
                <a:ea typeface="Courier New"/>
              </a:rPr>
              <a:t>draw(G,pos,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ffffff"/>
                </a:solidFill>
                <a:latin typeface="Courier New"/>
                <a:ea typeface="Courier New"/>
              </a:rPr>
              <a:t>      </a:t>
            </a:r>
            <a:r>
              <a:rPr b="0" lang="en-US" sz="1800" spc="-1" strike="noStrike">
                <a:solidFill>
                  <a:srgbClr val="ffffff"/>
                </a:solidFill>
                <a:latin typeface="Courier New"/>
                <a:ea typeface="Courier New"/>
              </a:rPr>
              <a:t>node_color</a:t>
            </a:r>
            <a:r>
              <a:rPr b="1" lang="en-US" sz="1800" spc="-1" strike="noStrike">
                <a:solidFill>
                  <a:srgbClr val="ffffff"/>
                </a:solidFill>
                <a:latin typeface="Courier New"/>
                <a:ea typeface="Courier New"/>
              </a:rPr>
              <a:t>=</a:t>
            </a:r>
            <a:r>
              <a:rPr b="0" lang="en-US" sz="1800" spc="-1" strike="noStrike">
                <a:solidFill>
                  <a:srgbClr val="ffffff"/>
                </a:solidFill>
                <a:latin typeface="Courier New"/>
                <a:ea typeface="Courier New"/>
              </a:rPr>
              <a:t>range(24),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ffffff"/>
                </a:solidFill>
                <a:latin typeface="Courier New"/>
                <a:ea typeface="Courier New"/>
              </a:rPr>
              <a:t>      </a:t>
            </a:r>
            <a:r>
              <a:rPr b="0" lang="en-US" sz="1800" spc="-1" strike="noStrike">
                <a:solidFill>
                  <a:srgbClr val="ffffff"/>
                </a:solidFill>
                <a:latin typeface="Courier New"/>
                <a:ea typeface="Courier New"/>
              </a:rPr>
              <a:t>node_size</a:t>
            </a:r>
            <a:r>
              <a:rPr b="1" lang="en-US" sz="1800" spc="-1" strike="noStrike">
                <a:solidFill>
                  <a:srgbClr val="ffffff"/>
                </a:solidFill>
                <a:latin typeface="Courier New"/>
                <a:ea typeface="Courier New"/>
              </a:rPr>
              <a:t>=</a:t>
            </a:r>
            <a:r>
              <a:rPr b="0" lang="en-US" sz="1800" spc="-1" strike="noStrike">
                <a:solidFill>
                  <a:srgbClr val="ffffff"/>
                </a:solidFill>
                <a:latin typeface="Courier New"/>
                <a:ea typeface="Courier New"/>
              </a:rPr>
              <a:t>800,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ffffff"/>
                </a:solidFill>
                <a:latin typeface="Courier New"/>
                <a:ea typeface="Courier New"/>
              </a:rPr>
              <a:t>      </a:t>
            </a:r>
            <a:r>
              <a:rPr b="0" lang="en-US" sz="1800" spc="-1" strike="noStrike">
                <a:solidFill>
                  <a:srgbClr val="ffffff"/>
                </a:solidFill>
                <a:latin typeface="Courier New"/>
                <a:ea typeface="Courier New"/>
              </a:rPr>
              <a:t>cmap</a:t>
            </a:r>
            <a:r>
              <a:rPr b="1" lang="en-US" sz="1800" spc="-1" strike="noStrike">
                <a:solidFill>
                  <a:srgbClr val="ffffff"/>
                </a:solidFill>
                <a:latin typeface="Courier New"/>
                <a:ea typeface="Courier New"/>
              </a:rPr>
              <a:t>=</a:t>
            </a:r>
            <a:r>
              <a:rPr b="0" lang="en-US" sz="1800" spc="-1" strike="noStrike">
                <a:solidFill>
                  <a:srgbClr val="ffffff"/>
                </a:solidFill>
                <a:latin typeface="Courier New"/>
                <a:ea typeface="Courier New"/>
              </a:rPr>
              <a:t>plt</a:t>
            </a:r>
            <a:r>
              <a:rPr b="1" lang="en-US" sz="1800" spc="-1" strike="noStrike">
                <a:solidFill>
                  <a:srgbClr val="ffffff"/>
                </a:solidFill>
                <a:latin typeface="Courier New"/>
                <a:ea typeface="Courier New"/>
              </a:rPr>
              <a:t>.</a:t>
            </a:r>
            <a:r>
              <a:rPr b="0" lang="en-US" sz="1800" spc="-1" strike="noStrike">
                <a:solidFill>
                  <a:srgbClr val="ffffff"/>
                </a:solidFill>
                <a:latin typeface="Courier New"/>
                <a:ea typeface="Courier New"/>
              </a:rPr>
              <a:t>cm</a:t>
            </a:r>
            <a:r>
              <a:rPr b="1" lang="en-US" sz="1800" spc="-1" strike="noStrike">
                <a:solidFill>
                  <a:srgbClr val="ffffff"/>
                </a:solidFill>
                <a:latin typeface="Courier New"/>
                <a:ea typeface="Courier New"/>
              </a:rPr>
              <a:t>.</a:t>
            </a:r>
            <a:r>
              <a:rPr b="0" lang="en-US" sz="1800" spc="-1" strike="noStrike">
                <a:solidFill>
                  <a:srgbClr val="ffffff"/>
                </a:solidFill>
                <a:latin typeface="Courier New"/>
                <a:ea typeface="Courier New"/>
              </a:rPr>
              <a:t>Blues)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b050"/>
                </a:solidFill>
                <a:latin typeface="Courier New"/>
                <a:ea typeface="Courier New"/>
              </a:rPr>
              <a:t># Save as PNG, then display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ffffff"/>
                </a:solidFill>
                <a:latin typeface="Courier New"/>
                <a:ea typeface="Courier New"/>
              </a:rPr>
              <a:t>plt</a:t>
            </a:r>
            <a:r>
              <a:rPr b="1" lang="en-US" sz="1800" spc="-1" strike="noStrike">
                <a:solidFill>
                  <a:srgbClr val="ffffff"/>
                </a:solidFill>
                <a:latin typeface="Courier New"/>
                <a:ea typeface="Courier New"/>
              </a:rPr>
              <a:t>.</a:t>
            </a:r>
            <a:r>
              <a:rPr b="0" lang="en-US" sz="1800" spc="-1" strike="noStrike">
                <a:solidFill>
                  <a:srgbClr val="ffffff"/>
                </a:solidFill>
                <a:latin typeface="Courier New"/>
                <a:ea typeface="Courier New"/>
              </a:rPr>
              <a:t>savefig(”graph.png")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ffffff"/>
                </a:solidFill>
                <a:latin typeface="Courier New"/>
                <a:ea typeface="Courier New"/>
              </a:rPr>
              <a:t>plt</a:t>
            </a:r>
            <a:r>
              <a:rPr b="1" lang="en-US" sz="1800" spc="-1" strike="noStrike">
                <a:solidFill>
                  <a:srgbClr val="ffffff"/>
                </a:solidFill>
                <a:latin typeface="Courier New"/>
                <a:ea typeface="Courier New"/>
              </a:rPr>
              <a:t>.</a:t>
            </a:r>
            <a:r>
              <a:rPr b="0" lang="en-US" sz="1800" spc="-1" strike="noStrike">
                <a:solidFill>
                  <a:srgbClr val="ffffff"/>
                </a:solidFill>
                <a:latin typeface="Courier New"/>
                <a:ea typeface="Courier New"/>
              </a:rPr>
              <a:t>show()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395" dur="indefinite" restart="never" nodeType="tmRoot">
          <p:childTnLst>
            <p:seq>
              <p:cTn id="1396" dur="indefinite" nodeType="mainSeq">
                <p:childTnLst>
                  <p:par>
                    <p:cTn id="1397" fill="hold">
                      <p:stCondLst>
                        <p:cond delay="indefinite"/>
                      </p:stCondLst>
                      <p:childTnLst>
                        <p:par>
                          <p:cTn id="1398" fill="hold">
                            <p:stCondLst>
                              <p:cond delay="0"/>
                            </p:stCondLst>
                            <p:childTnLst>
                              <p:par>
                                <p:cTn id="139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7721280" cy="13712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600" spc="-1" strike="noStrike">
                <a:solidFill>
                  <a:srgbClr val="d1282e"/>
                </a:solidFill>
                <a:latin typeface="Arial Black"/>
                <a:ea typeface="Arial Black"/>
              </a:rPr>
              <a:t>GRAPHS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/>
          </p:nvPr>
        </p:nvSpPr>
        <p:spPr>
          <a:xfrm>
            <a:off x="609480" y="1752480"/>
            <a:ext cx="10159560" cy="43732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A </a:t>
            </a:r>
            <a:r>
              <a:rPr b="1" lang="en-US" sz="2000" spc="-1" strike="noStrike">
                <a:solidFill>
                  <a:srgbClr val="d1282e"/>
                </a:solidFill>
                <a:latin typeface="Arial"/>
                <a:ea typeface="Arial"/>
              </a:rPr>
              <a:t>graph</a:t>
            </a: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 G = (V,E) is a set of </a:t>
            </a:r>
            <a:r>
              <a:rPr b="1" lang="en-US" sz="2000" spc="-1" strike="noStrike">
                <a:solidFill>
                  <a:srgbClr val="d1282e"/>
                </a:solidFill>
                <a:latin typeface="Arial"/>
                <a:ea typeface="Arial"/>
              </a:rPr>
              <a:t>vertices</a:t>
            </a: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 V and </a:t>
            </a:r>
            <a:r>
              <a:rPr b="1" lang="en-US" sz="2000" spc="-1" strike="noStrike">
                <a:solidFill>
                  <a:srgbClr val="d1282e"/>
                </a:solidFill>
                <a:latin typeface="Arial"/>
                <a:ea typeface="Arial"/>
              </a:rPr>
              <a:t>edges</a:t>
            </a: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 E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Edges can be undirected or directed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 type="sldNum" idx="14"/>
          </p:nvPr>
        </p:nvSpPr>
        <p:spPr>
          <a:xfrm rot="16200000">
            <a:off x="11188800" y="5824800"/>
            <a:ext cx="1315440" cy="4863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tabLst>
                <a:tab algn="l" pos="0"/>
              </a:tabLst>
              <a:defRPr b="1" lang="en-US" sz="2400" spc="-1" strike="noStrike">
                <a:solidFill>
                  <a:srgbClr val="d1282e"/>
                </a:solidFill>
                <a:latin typeface="Arial"/>
                <a:ea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fld id="{F6E2963C-7219-4757-AC1C-EF15BC529E6D}" type="slidenum">
              <a:rPr b="1" lang="en-US" sz="2400" spc="-1" strike="noStrike">
                <a:solidFill>
                  <a:srgbClr val="d1282e"/>
                </a:solidFill>
                <a:latin typeface="Arial"/>
                <a:ea typeface="Arial"/>
              </a:rPr>
              <a:t>5</a:t>
            </a:fld>
            <a:endParaRPr b="0" lang="en-US" sz="2400" spc="-1" strike="noStrike">
              <a:latin typeface="Times New Roman"/>
            </a:endParaRPr>
          </a:p>
        </p:txBody>
      </p:sp>
      <p:sp>
        <p:nvSpPr>
          <p:cNvPr id="116" name="Google Shape;139;p18"/>
          <p:cNvSpPr/>
          <p:nvPr/>
        </p:nvSpPr>
        <p:spPr>
          <a:xfrm>
            <a:off x="3668400" y="3057480"/>
            <a:ext cx="603720" cy="603720"/>
          </a:xfrm>
          <a:prstGeom prst="ellipse">
            <a:avLst/>
          </a:prstGeom>
          <a:solidFill>
            <a:schemeClr val="dk1"/>
          </a:solidFill>
          <a:ln w="2857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Arial"/>
              </a:rPr>
              <a:t>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7" name="Google Shape;140;p18"/>
          <p:cNvSpPr/>
          <p:nvPr/>
        </p:nvSpPr>
        <p:spPr>
          <a:xfrm>
            <a:off x="3064320" y="4136400"/>
            <a:ext cx="603720" cy="603720"/>
          </a:xfrm>
          <a:prstGeom prst="ellipse">
            <a:avLst/>
          </a:prstGeom>
          <a:solidFill>
            <a:schemeClr val="dk1"/>
          </a:solidFill>
          <a:ln w="2857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Arial"/>
              </a:rPr>
              <a:t>B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8" name="Google Shape;141;p18"/>
          <p:cNvSpPr/>
          <p:nvPr/>
        </p:nvSpPr>
        <p:spPr>
          <a:xfrm>
            <a:off x="4272480" y="4136400"/>
            <a:ext cx="603720" cy="603720"/>
          </a:xfrm>
          <a:prstGeom prst="ellipse">
            <a:avLst/>
          </a:prstGeom>
          <a:solidFill>
            <a:schemeClr val="dk1"/>
          </a:solidFill>
          <a:ln w="2857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Arial"/>
              </a:rPr>
              <a:t>D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9" name="Google Shape;142;p18"/>
          <p:cNvSpPr/>
          <p:nvPr/>
        </p:nvSpPr>
        <p:spPr>
          <a:xfrm>
            <a:off x="2460240" y="3057480"/>
            <a:ext cx="603720" cy="603720"/>
          </a:xfrm>
          <a:prstGeom prst="ellipse">
            <a:avLst/>
          </a:prstGeom>
          <a:solidFill>
            <a:schemeClr val="dk1"/>
          </a:solidFill>
          <a:ln w="2857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Arial"/>
              </a:rPr>
              <a:t>A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0" name="Google Shape;143;p18"/>
          <p:cNvSpPr/>
          <p:nvPr/>
        </p:nvSpPr>
        <p:spPr>
          <a:xfrm>
            <a:off x="2198880" y="5088240"/>
            <a:ext cx="4751280" cy="640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i="1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V =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{</a:t>
            </a:r>
            <a:r>
              <a:rPr b="0" i="1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A, B, C, D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}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i="1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E =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{</a:t>
            </a:r>
            <a:r>
              <a:rPr b="0" i="1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(A,B), (B,C), (C,D), (A,C)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}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1" name="Google Shape;144;p18"/>
          <p:cNvSpPr/>
          <p:nvPr/>
        </p:nvSpPr>
        <p:spPr>
          <a:xfrm>
            <a:off x="3064320" y="3359880"/>
            <a:ext cx="6037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1275">
            <a:solidFill>
              <a:srgbClr val="000000"/>
            </a:solidFill>
            <a:round/>
          </a:ln>
          <a:effectLst>
            <a:outerShdw algn="bl" blurRad="39960" dist="23040" rotWithShape="0">
              <a:srgbClr val="000000">
                <a:alpha val="4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22" name="Google Shape;145;p18"/>
          <p:cNvSpPr/>
          <p:nvPr/>
        </p:nvSpPr>
        <p:spPr>
          <a:xfrm>
            <a:off x="2975760" y="3573360"/>
            <a:ext cx="176760" cy="651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1275">
            <a:solidFill>
              <a:srgbClr val="000000"/>
            </a:solidFill>
            <a:round/>
          </a:ln>
          <a:effectLst>
            <a:outerShdw algn="bl" blurRad="39960" dist="23040" rotWithShape="0">
              <a:srgbClr val="000000">
                <a:alpha val="4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23" name="Google Shape;146;p18"/>
          <p:cNvSpPr/>
          <p:nvPr/>
        </p:nvSpPr>
        <p:spPr>
          <a:xfrm flipH="1" rot="10800000">
            <a:off x="3579480" y="3573720"/>
            <a:ext cx="176760" cy="651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1275">
            <a:solidFill>
              <a:srgbClr val="000000"/>
            </a:solidFill>
            <a:round/>
          </a:ln>
          <a:effectLst>
            <a:outerShdw algn="bl" blurRad="39960" dist="23040" rotWithShape="0">
              <a:srgbClr val="000000">
                <a:alpha val="4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24" name="Google Shape;147;p18"/>
          <p:cNvSpPr/>
          <p:nvPr/>
        </p:nvSpPr>
        <p:spPr>
          <a:xfrm rot="10800000">
            <a:off x="4184280" y="3573720"/>
            <a:ext cx="176760" cy="651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1275">
            <a:solidFill>
              <a:srgbClr val="000000"/>
            </a:solidFill>
            <a:round/>
          </a:ln>
          <a:effectLst>
            <a:outerShdw algn="bl" blurRad="39960" dist="23040" rotWithShape="0">
              <a:srgbClr val="000000">
                <a:alpha val="4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25" name="Google Shape;148;p18"/>
          <p:cNvSpPr/>
          <p:nvPr/>
        </p:nvSpPr>
        <p:spPr>
          <a:xfrm>
            <a:off x="7832880" y="3057480"/>
            <a:ext cx="603720" cy="603720"/>
          </a:xfrm>
          <a:prstGeom prst="ellipse">
            <a:avLst/>
          </a:prstGeom>
          <a:solidFill>
            <a:schemeClr val="dk1"/>
          </a:solidFill>
          <a:ln w="2857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Arial"/>
              </a:rPr>
              <a:t>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6" name="Google Shape;149;p18"/>
          <p:cNvSpPr/>
          <p:nvPr/>
        </p:nvSpPr>
        <p:spPr>
          <a:xfrm>
            <a:off x="7228800" y="4136400"/>
            <a:ext cx="603720" cy="603720"/>
          </a:xfrm>
          <a:prstGeom prst="ellipse">
            <a:avLst/>
          </a:prstGeom>
          <a:solidFill>
            <a:schemeClr val="dk1"/>
          </a:solidFill>
          <a:ln w="2857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Arial"/>
              </a:rPr>
              <a:t>B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7" name="Google Shape;150;p18"/>
          <p:cNvSpPr/>
          <p:nvPr/>
        </p:nvSpPr>
        <p:spPr>
          <a:xfrm>
            <a:off x="8436960" y="4136400"/>
            <a:ext cx="603720" cy="603720"/>
          </a:xfrm>
          <a:prstGeom prst="ellipse">
            <a:avLst/>
          </a:prstGeom>
          <a:solidFill>
            <a:schemeClr val="dk1"/>
          </a:solidFill>
          <a:ln w="2857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Arial"/>
              </a:rPr>
              <a:t>D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8" name="Google Shape;151;p18"/>
          <p:cNvSpPr/>
          <p:nvPr/>
        </p:nvSpPr>
        <p:spPr>
          <a:xfrm>
            <a:off x="6624720" y="3057480"/>
            <a:ext cx="603720" cy="603720"/>
          </a:xfrm>
          <a:prstGeom prst="ellipse">
            <a:avLst/>
          </a:prstGeom>
          <a:solidFill>
            <a:schemeClr val="dk1"/>
          </a:solidFill>
          <a:ln w="2857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Arial"/>
              </a:rPr>
              <a:t>A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9" name="Google Shape;152;p18"/>
          <p:cNvSpPr/>
          <p:nvPr/>
        </p:nvSpPr>
        <p:spPr>
          <a:xfrm flipH="1" rot="16200000">
            <a:off x="7530120" y="2755800"/>
            <a:ext cx="360" cy="780840"/>
          </a:xfrm>
          <a:prstGeom prst="curvedConnector3">
            <a:avLst>
              <a:gd name="adj1" fmla="val -51787809"/>
            </a:avLst>
          </a:prstGeom>
          <a:noFill/>
          <a:ln w="41275">
            <a:solidFill>
              <a:srgbClr val="000000"/>
            </a:solidFill>
            <a:round/>
            <a:tailEnd len="med" type="triangle" w="med"/>
          </a:ln>
          <a:effectLst>
            <a:outerShdw algn="bl" blurRad="39960" dist="23040" rotWithShape="0">
              <a:srgbClr val="000000">
                <a:alpha val="4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30" name="Google Shape;153;p18"/>
          <p:cNvSpPr/>
          <p:nvPr/>
        </p:nvSpPr>
        <p:spPr>
          <a:xfrm flipH="1" rot="16200000">
            <a:off x="8134200" y="4262040"/>
            <a:ext cx="360" cy="780840"/>
          </a:xfrm>
          <a:prstGeom prst="curvedConnector3">
            <a:avLst>
              <a:gd name="adj1" fmla="val 51787809"/>
            </a:avLst>
          </a:prstGeom>
          <a:noFill/>
          <a:ln w="41275">
            <a:solidFill>
              <a:srgbClr val="000000"/>
            </a:solidFill>
            <a:round/>
            <a:tailEnd len="med" type="triangle" w="med"/>
          </a:ln>
          <a:effectLst>
            <a:outerShdw algn="bl" blurRad="39960" dist="23040" rotWithShape="0">
              <a:srgbClr val="000000">
                <a:alpha val="4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31" name="Google Shape;154;p18"/>
          <p:cNvSpPr/>
          <p:nvPr/>
        </p:nvSpPr>
        <p:spPr>
          <a:xfrm rot="10800000">
            <a:off x="7229160" y="3359520"/>
            <a:ext cx="5824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1275">
            <a:solidFill>
              <a:srgbClr val="000000"/>
            </a:solidFill>
            <a:round/>
            <a:tailEnd len="med" type="triangle" w="med"/>
          </a:ln>
          <a:effectLst>
            <a:outerShdw algn="bl" blurRad="39960" dist="23040" rotWithShape="0">
              <a:srgbClr val="000000">
                <a:alpha val="4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32" name="Google Shape;155;p18"/>
          <p:cNvSpPr/>
          <p:nvPr/>
        </p:nvSpPr>
        <p:spPr>
          <a:xfrm flipH="1" rot="10800000">
            <a:off x="7743960" y="3573720"/>
            <a:ext cx="176760" cy="651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1275">
            <a:solidFill>
              <a:srgbClr val="000000"/>
            </a:solidFill>
            <a:round/>
            <a:tailEnd len="med" type="triangle" w="med"/>
          </a:ln>
          <a:effectLst>
            <a:outerShdw algn="bl" blurRad="39960" dist="23040" rotWithShape="0">
              <a:srgbClr val="000000">
                <a:alpha val="4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33" name="Google Shape;156;p18"/>
          <p:cNvSpPr/>
          <p:nvPr/>
        </p:nvSpPr>
        <p:spPr>
          <a:xfrm>
            <a:off x="6493320" y="5097240"/>
            <a:ext cx="4751280" cy="640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i="1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V =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{</a:t>
            </a:r>
            <a:r>
              <a:rPr b="0" i="1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A, B, C, D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}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i="1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E =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{</a:t>
            </a:r>
            <a:r>
              <a:rPr b="0" i="1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(A,C), (C,A), (B,C), (B,D)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}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34" name="Google Shape;157;p18"/>
          <p:cNvSpPr/>
          <p:nvPr/>
        </p:nvSpPr>
        <p:spPr>
          <a:xfrm>
            <a:off x="2198880" y="6126120"/>
            <a:ext cx="7401960" cy="366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Examples of directed vs undirected graphs ????????????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35" name="Google Shape;158;p18"/>
          <p:cNvSpPr/>
          <p:nvPr/>
        </p:nvSpPr>
        <p:spPr>
          <a:xfrm>
            <a:off x="5315040" y="774720"/>
            <a:ext cx="2866680" cy="66924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 w="2857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Arial"/>
              </a:rPr>
              <a:t>Nodes = Vertices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Arial"/>
              </a:rPr>
              <a:t>Edges = Arcs 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41" dur="indefinite" restart="never" nodeType="tmRoot">
          <p:childTnLst>
            <p:seq>
              <p:cTn id="142" dur="indefinite" nodeType="mainSeq">
                <p:childTnLst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>
                      <p:stCondLst>
                        <p:cond delay="indefinite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8" name="Google Shape;610;p62" descr=""/>
          <p:cNvPicPr/>
          <p:nvPr/>
        </p:nvPicPr>
        <p:blipFill>
          <a:blip r:embed="rId1"/>
          <a:stretch/>
        </p:blipFill>
        <p:spPr>
          <a:xfrm>
            <a:off x="6032880" y="897480"/>
            <a:ext cx="5631480" cy="4838040"/>
          </a:xfrm>
          <a:prstGeom prst="rect">
            <a:avLst/>
          </a:prstGeom>
          <a:ln w="0">
            <a:noFill/>
          </a:ln>
        </p:spPr>
      </p:pic>
      <p:sp>
        <p:nvSpPr>
          <p:cNvPr id="409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7721280" cy="13712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600" spc="-1" strike="noStrike">
                <a:solidFill>
                  <a:srgbClr val="d1282e"/>
                </a:solidFill>
                <a:latin typeface="Arial Black"/>
                <a:ea typeface="Arial Black"/>
              </a:rPr>
              <a:t>NETWORKX: VIZ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0" name="PlaceHolder 2"/>
          <p:cNvSpPr>
            <a:spLocks noGrp="1"/>
          </p:cNvSpPr>
          <p:nvPr>
            <p:ph type="sldNum" idx="59"/>
          </p:nvPr>
        </p:nvSpPr>
        <p:spPr>
          <a:xfrm rot="16200000">
            <a:off x="11188800" y="5824800"/>
            <a:ext cx="1315440" cy="4863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tabLst>
                <a:tab algn="l" pos="0"/>
              </a:tabLst>
              <a:defRPr b="1" lang="en-US" sz="2400" spc="-1" strike="noStrike">
                <a:solidFill>
                  <a:srgbClr val="d1282e"/>
                </a:solidFill>
                <a:latin typeface="Arial"/>
                <a:ea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fld id="{F9FEAA87-E3EE-4E64-B8C0-1E34C16AEAF1}" type="slidenum">
              <a:rPr b="1" lang="en-US" sz="2400" spc="-1" strike="noStrike">
                <a:solidFill>
                  <a:srgbClr val="d1282e"/>
                </a:solidFill>
                <a:latin typeface="Arial"/>
                <a:ea typeface="Arial"/>
              </a:rPr>
              <a:t>&lt;number&gt;</a:t>
            </a:fld>
            <a:endParaRPr b="0" lang="en-US" sz="2400" spc="-1" strike="noStrike">
              <a:latin typeface="Times New Roman"/>
            </a:endParaRPr>
          </a:p>
        </p:txBody>
      </p:sp>
      <p:sp>
        <p:nvSpPr>
          <p:cNvPr id="411" name="Google Shape;613;p62"/>
          <p:cNvSpPr/>
          <p:nvPr/>
        </p:nvSpPr>
        <p:spPr>
          <a:xfrm>
            <a:off x="1981080" y="1695240"/>
            <a:ext cx="4530240" cy="483804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 w="2857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b050"/>
                </a:solidFill>
                <a:latin typeface="Courier New"/>
                <a:ea typeface="Courier New"/>
              </a:rPr>
              <a:t># Branch factor 3, depth 5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ffffff"/>
                </a:solidFill>
                <a:latin typeface="Courier New"/>
                <a:ea typeface="Courier New"/>
              </a:rPr>
              <a:t>G </a:t>
            </a:r>
            <a:r>
              <a:rPr b="1" lang="en-US" sz="1800" spc="-1" strike="noStrike">
                <a:solidFill>
                  <a:srgbClr val="ffffff"/>
                </a:solidFill>
                <a:latin typeface="Courier New"/>
                <a:ea typeface="Courier New"/>
              </a:rPr>
              <a:t>=</a:t>
            </a:r>
            <a:r>
              <a:rPr b="0" lang="en-US" sz="1800" spc="-1" strike="noStrike">
                <a:solidFill>
                  <a:srgbClr val="ffffff"/>
                </a:solidFill>
                <a:latin typeface="Courier New"/>
                <a:ea typeface="Courier New"/>
              </a:rPr>
              <a:t> nx</a:t>
            </a:r>
            <a:r>
              <a:rPr b="1" lang="en-US" sz="1800" spc="-1" strike="noStrike">
                <a:solidFill>
                  <a:srgbClr val="ffffff"/>
                </a:solidFill>
                <a:latin typeface="Courier New"/>
                <a:ea typeface="Courier New"/>
              </a:rPr>
              <a:t>.</a:t>
            </a:r>
            <a:r>
              <a:rPr b="0" lang="en-US" sz="1800" spc="-1" strike="noStrike">
                <a:solidFill>
                  <a:srgbClr val="ffffff"/>
                </a:solidFill>
                <a:latin typeface="Courier New"/>
                <a:ea typeface="Courier New"/>
              </a:rPr>
              <a:t>balanced_tree(3, 5)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b050"/>
                </a:solidFill>
                <a:latin typeface="Courier New"/>
                <a:ea typeface="Courier New"/>
              </a:rPr>
              <a:t># Circular layout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ffffff"/>
                </a:solidFill>
                <a:latin typeface="Courier New"/>
                <a:ea typeface="Courier New"/>
              </a:rPr>
              <a:t>pos </a:t>
            </a:r>
            <a:r>
              <a:rPr b="1" lang="en-US" sz="1800" spc="-1" strike="noStrike">
                <a:solidFill>
                  <a:srgbClr val="ffffff"/>
                </a:solidFill>
                <a:latin typeface="Courier New"/>
                <a:ea typeface="Courier New"/>
              </a:rPr>
              <a:t>=</a:t>
            </a:r>
            <a:r>
              <a:rPr b="0" lang="en-US" sz="1800" spc="-1" strike="noStrike">
                <a:solidFill>
                  <a:srgbClr val="ffffff"/>
                </a:solidFill>
                <a:latin typeface="Courier New"/>
                <a:ea typeface="Courier New"/>
              </a:rPr>
              <a:t> graphviz_layout(G,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ffffff"/>
                </a:solidFill>
                <a:latin typeface="Courier New"/>
                <a:ea typeface="Courier New"/>
              </a:rPr>
              <a:t>      </a:t>
            </a:r>
            <a:r>
              <a:rPr b="0" lang="en-US" sz="1800" spc="-1" strike="noStrike">
                <a:solidFill>
                  <a:srgbClr val="ffffff"/>
                </a:solidFill>
                <a:latin typeface="Courier New"/>
                <a:ea typeface="Courier New"/>
              </a:rPr>
              <a:t>prog</a:t>
            </a:r>
            <a:r>
              <a:rPr b="1" lang="en-US" sz="1800" spc="-1" strike="noStrike">
                <a:solidFill>
                  <a:srgbClr val="ffffff"/>
                </a:solidFill>
                <a:latin typeface="Courier New"/>
                <a:ea typeface="Courier New"/>
              </a:rPr>
              <a:t>=</a:t>
            </a:r>
            <a:r>
              <a:rPr b="0" lang="en-US" sz="1800" spc="-1" strike="noStrike">
                <a:solidFill>
                  <a:srgbClr val="ffffff"/>
                </a:solidFill>
                <a:latin typeface="Courier New"/>
                <a:ea typeface="Courier New"/>
              </a:rPr>
              <a:t>'twopi', args</a:t>
            </a:r>
            <a:r>
              <a:rPr b="1" lang="en-US" sz="1800" spc="-1" strike="noStrike">
                <a:solidFill>
                  <a:srgbClr val="ffffff"/>
                </a:solidFill>
                <a:latin typeface="Courier New"/>
                <a:ea typeface="Courier New"/>
              </a:rPr>
              <a:t>=</a:t>
            </a:r>
            <a:r>
              <a:rPr b="0" lang="en-US" sz="1800" spc="-1" strike="noStrike">
                <a:solidFill>
                  <a:srgbClr val="ffffff"/>
                </a:solidFill>
                <a:latin typeface="Courier New"/>
                <a:ea typeface="Courier New"/>
              </a:rPr>
              <a:t>'')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b050"/>
                </a:solidFill>
                <a:latin typeface="Courier New"/>
                <a:ea typeface="Courier New"/>
              </a:rPr>
              <a:t># Draw 8x8 figure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ffffff"/>
                </a:solidFill>
                <a:latin typeface="Courier New"/>
                <a:ea typeface="Courier New"/>
              </a:rPr>
              <a:t>plt</a:t>
            </a:r>
            <a:r>
              <a:rPr b="1" lang="en-US" sz="1800" spc="-1" strike="noStrike">
                <a:solidFill>
                  <a:srgbClr val="ffffff"/>
                </a:solidFill>
                <a:latin typeface="Courier New"/>
                <a:ea typeface="Courier New"/>
              </a:rPr>
              <a:t>.</a:t>
            </a:r>
            <a:r>
              <a:rPr b="0" lang="en-US" sz="1800" spc="-1" strike="noStrike">
                <a:solidFill>
                  <a:srgbClr val="ffffff"/>
                </a:solidFill>
                <a:latin typeface="Courier New"/>
                <a:ea typeface="Courier New"/>
              </a:rPr>
              <a:t>figure(figsize</a:t>
            </a:r>
            <a:r>
              <a:rPr b="1" lang="en-US" sz="1800" spc="-1" strike="noStrike">
                <a:solidFill>
                  <a:srgbClr val="ffffff"/>
                </a:solidFill>
                <a:latin typeface="Courier New"/>
                <a:ea typeface="Courier New"/>
              </a:rPr>
              <a:t>=</a:t>
            </a:r>
            <a:r>
              <a:rPr b="0" lang="en-US" sz="1800" spc="-1" strike="noStrike">
                <a:solidFill>
                  <a:srgbClr val="ffffff"/>
                </a:solidFill>
                <a:latin typeface="Courier New"/>
                <a:ea typeface="Courier New"/>
              </a:rPr>
              <a:t>(8, 8))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ffffff"/>
                </a:solidFill>
                <a:latin typeface="Courier New"/>
                <a:ea typeface="Courier New"/>
              </a:rPr>
              <a:t>nx</a:t>
            </a:r>
            <a:r>
              <a:rPr b="1" lang="en-US" sz="1800" spc="-1" strike="noStrike">
                <a:solidFill>
                  <a:srgbClr val="ffffff"/>
                </a:solidFill>
                <a:latin typeface="Courier New"/>
                <a:ea typeface="Courier New"/>
              </a:rPr>
              <a:t>.</a:t>
            </a:r>
            <a:r>
              <a:rPr b="0" lang="en-US" sz="1800" spc="-1" strike="noStrike">
                <a:solidFill>
                  <a:srgbClr val="ffffff"/>
                </a:solidFill>
                <a:latin typeface="Courier New"/>
                <a:ea typeface="Courier New"/>
              </a:rPr>
              <a:t>draw(G, pos,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ffffff"/>
                </a:solidFill>
                <a:latin typeface="Courier New"/>
                <a:ea typeface="Courier New"/>
              </a:rPr>
              <a:t>          </a:t>
            </a:r>
            <a:r>
              <a:rPr b="0" lang="en-US" sz="1800" spc="-1" strike="noStrike">
                <a:solidFill>
                  <a:srgbClr val="ffffff"/>
                </a:solidFill>
                <a:latin typeface="Courier New"/>
                <a:ea typeface="Courier New"/>
              </a:rPr>
              <a:t>node_size</a:t>
            </a:r>
            <a:r>
              <a:rPr b="1" lang="en-US" sz="1800" spc="-1" strike="noStrike">
                <a:solidFill>
                  <a:srgbClr val="ffffff"/>
                </a:solidFill>
                <a:latin typeface="Courier New"/>
                <a:ea typeface="Courier New"/>
              </a:rPr>
              <a:t>=</a:t>
            </a:r>
            <a:r>
              <a:rPr b="0" lang="en-US" sz="1800" spc="-1" strike="noStrike">
                <a:solidFill>
                  <a:srgbClr val="ffffff"/>
                </a:solidFill>
                <a:latin typeface="Courier New"/>
                <a:ea typeface="Courier New"/>
              </a:rPr>
              <a:t>20,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ffffff"/>
                </a:solidFill>
                <a:latin typeface="Courier New"/>
                <a:ea typeface="Courier New"/>
              </a:rPr>
              <a:t>          </a:t>
            </a:r>
            <a:r>
              <a:rPr b="0" lang="en-US" sz="1800" spc="-1" strike="noStrike">
                <a:solidFill>
                  <a:srgbClr val="ffffff"/>
                </a:solidFill>
                <a:latin typeface="Courier New"/>
                <a:ea typeface="Courier New"/>
              </a:rPr>
              <a:t>alpha</a:t>
            </a:r>
            <a:r>
              <a:rPr b="1" lang="en-US" sz="1800" spc="-1" strike="noStrike">
                <a:solidFill>
                  <a:srgbClr val="ffffff"/>
                </a:solidFill>
                <a:latin typeface="Courier New"/>
                <a:ea typeface="Courier New"/>
              </a:rPr>
              <a:t>=</a:t>
            </a:r>
            <a:r>
              <a:rPr b="0" lang="en-US" sz="1800" spc="-1" strike="noStrike">
                <a:solidFill>
                  <a:srgbClr val="ffffff"/>
                </a:solidFill>
                <a:latin typeface="Courier New"/>
                <a:ea typeface="Courier New"/>
              </a:rPr>
              <a:t>0.5,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ffffff"/>
                </a:solidFill>
                <a:latin typeface="Courier New"/>
                <a:ea typeface="Courier New"/>
              </a:rPr>
              <a:t>          </a:t>
            </a:r>
            <a:r>
              <a:rPr b="0" lang="en-US" sz="1800" spc="-1" strike="noStrike">
                <a:solidFill>
                  <a:srgbClr val="ffffff"/>
                </a:solidFill>
                <a:latin typeface="Courier New"/>
                <a:ea typeface="Courier New"/>
              </a:rPr>
              <a:t>node_color</a:t>
            </a:r>
            <a:r>
              <a:rPr b="1" lang="en-US" sz="1800" spc="-1" strike="noStrike">
                <a:solidFill>
                  <a:srgbClr val="ffffff"/>
                </a:solidFill>
                <a:latin typeface="Courier New"/>
                <a:ea typeface="Courier New"/>
              </a:rPr>
              <a:t>=</a:t>
            </a:r>
            <a:r>
              <a:rPr b="0" lang="en-US" sz="1800" spc="-1" strike="noStrike">
                <a:solidFill>
                  <a:srgbClr val="ffffff"/>
                </a:solidFill>
                <a:latin typeface="Courier New"/>
                <a:ea typeface="Courier New"/>
              </a:rPr>
              <a:t>"blue",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ffffff"/>
                </a:solidFill>
                <a:latin typeface="Courier New"/>
                <a:ea typeface="Courier New"/>
              </a:rPr>
              <a:t>          </a:t>
            </a:r>
            <a:r>
              <a:rPr b="0" lang="en-US" sz="1800" spc="-1" strike="noStrike">
                <a:solidFill>
                  <a:srgbClr val="ffffff"/>
                </a:solidFill>
                <a:latin typeface="Courier New"/>
                <a:ea typeface="Courier New"/>
              </a:rPr>
              <a:t>with_labels</a:t>
            </a:r>
            <a:r>
              <a:rPr b="1" lang="en-US" sz="1800" spc="-1" strike="noStrike">
                <a:solidFill>
                  <a:srgbClr val="ffffff"/>
                </a:solidFill>
                <a:latin typeface="Courier New"/>
                <a:ea typeface="Courier New"/>
              </a:rPr>
              <a:t>=</a:t>
            </a:r>
            <a:r>
              <a:rPr b="0" lang="en-US" sz="1800" spc="-1" strike="noStrike">
                <a:solidFill>
                  <a:srgbClr val="ffffff"/>
                </a:solidFill>
                <a:latin typeface="Courier New"/>
                <a:ea typeface="Courier New"/>
              </a:rPr>
              <a:t>False)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ffffff"/>
                </a:solidFill>
                <a:latin typeface="Courier New"/>
                <a:ea typeface="Courier New"/>
              </a:rPr>
              <a:t>plt</a:t>
            </a:r>
            <a:r>
              <a:rPr b="1" lang="en-US" sz="1800" spc="-1" strike="noStrike">
                <a:solidFill>
                  <a:srgbClr val="ffffff"/>
                </a:solidFill>
                <a:latin typeface="Courier New"/>
                <a:ea typeface="Courier New"/>
              </a:rPr>
              <a:t>.</a:t>
            </a:r>
            <a:r>
              <a:rPr b="0" lang="en-US" sz="1800" spc="-1" strike="noStrike">
                <a:solidFill>
                  <a:srgbClr val="ffffff"/>
                </a:solidFill>
                <a:latin typeface="Courier New"/>
                <a:ea typeface="Courier New"/>
              </a:rPr>
              <a:t>axis('equal')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ffffff"/>
                </a:solidFill>
                <a:latin typeface="Courier New"/>
                <a:ea typeface="Courier New"/>
              </a:rPr>
              <a:t>plt</a:t>
            </a:r>
            <a:r>
              <a:rPr b="1" lang="en-US" sz="1800" spc="-1" strike="noStrike">
                <a:solidFill>
                  <a:srgbClr val="ffffff"/>
                </a:solidFill>
                <a:latin typeface="Courier New"/>
                <a:ea typeface="Courier New"/>
              </a:rPr>
              <a:t>.</a:t>
            </a:r>
            <a:r>
              <a:rPr b="0" lang="en-US" sz="1800" spc="-1" strike="noStrike">
                <a:solidFill>
                  <a:srgbClr val="ffffff"/>
                </a:solidFill>
                <a:latin typeface="Courier New"/>
                <a:ea typeface="Courier New"/>
              </a:rPr>
              <a:t>show()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403" dur="indefinite" restart="never" nodeType="tmRoot">
          <p:childTnLst>
            <p:seq>
              <p:cTn id="1404" dur="indefinite" nodeType="mainSeq">
                <p:childTnLst>
                  <p:par>
                    <p:cTn id="1405" fill="hold">
                      <p:stCondLst>
                        <p:cond delay="indefinite"/>
                      </p:stCondLst>
                      <p:childTnLst>
                        <p:par>
                          <p:cTn id="1406" fill="hold">
                            <p:stCondLst>
                              <p:cond delay="0"/>
                            </p:stCondLst>
                            <p:childTnLst>
                              <p:par>
                                <p:cTn id="140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7721280" cy="13712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600" spc="-1" strike="noStrike">
                <a:solidFill>
                  <a:srgbClr val="d1282e"/>
                </a:solidFill>
                <a:latin typeface="Arial Black"/>
                <a:ea typeface="Arial Black"/>
              </a:rPr>
              <a:t>GRAPHS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7" name="PlaceHolder 2"/>
          <p:cNvSpPr>
            <a:spLocks noGrp="1"/>
          </p:cNvSpPr>
          <p:nvPr>
            <p:ph/>
          </p:nvPr>
        </p:nvSpPr>
        <p:spPr>
          <a:xfrm>
            <a:off x="609480" y="1752480"/>
            <a:ext cx="10159560" cy="43732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Edges can be unweighted or weighted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Unweighted 🡪 all edges have unit weight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8" name="PlaceHolder 3"/>
          <p:cNvSpPr>
            <a:spLocks noGrp="1"/>
          </p:cNvSpPr>
          <p:nvPr>
            <p:ph type="sldNum" idx="15"/>
          </p:nvPr>
        </p:nvSpPr>
        <p:spPr>
          <a:xfrm rot="16200000">
            <a:off x="11188800" y="5824800"/>
            <a:ext cx="1315440" cy="4863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tabLst>
                <a:tab algn="l" pos="0"/>
              </a:tabLst>
              <a:defRPr b="1" lang="en-US" sz="2400" spc="-1" strike="noStrike">
                <a:solidFill>
                  <a:srgbClr val="d1282e"/>
                </a:solidFill>
                <a:latin typeface="Arial"/>
                <a:ea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fld id="{F6315EF7-5658-4BEF-A454-2AC0F6563818}" type="slidenum">
              <a:rPr b="1" lang="en-US" sz="2400" spc="-1" strike="noStrike">
                <a:solidFill>
                  <a:srgbClr val="d1282e"/>
                </a:solidFill>
                <a:latin typeface="Arial"/>
                <a:ea typeface="Arial"/>
              </a:rPr>
              <a:t>6</a:t>
            </a:fld>
            <a:endParaRPr b="0" lang="en-US" sz="2400" spc="-1" strike="noStrike">
              <a:latin typeface="Times New Roman"/>
            </a:endParaRPr>
          </a:p>
        </p:txBody>
      </p:sp>
      <p:sp>
        <p:nvSpPr>
          <p:cNvPr id="139" name="Google Shape;166;p19"/>
          <p:cNvSpPr/>
          <p:nvPr/>
        </p:nvSpPr>
        <p:spPr>
          <a:xfrm>
            <a:off x="3668400" y="3057480"/>
            <a:ext cx="603720" cy="603720"/>
          </a:xfrm>
          <a:prstGeom prst="ellipse">
            <a:avLst/>
          </a:prstGeom>
          <a:solidFill>
            <a:schemeClr val="dk1"/>
          </a:solidFill>
          <a:ln w="2857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Arial"/>
              </a:rPr>
              <a:t>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0" name="Google Shape;167;p19"/>
          <p:cNvSpPr/>
          <p:nvPr/>
        </p:nvSpPr>
        <p:spPr>
          <a:xfrm>
            <a:off x="3064320" y="4136400"/>
            <a:ext cx="603720" cy="603720"/>
          </a:xfrm>
          <a:prstGeom prst="ellipse">
            <a:avLst/>
          </a:prstGeom>
          <a:solidFill>
            <a:schemeClr val="dk1"/>
          </a:solidFill>
          <a:ln w="2857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Arial"/>
              </a:rPr>
              <a:t>B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1" name="Google Shape;168;p19"/>
          <p:cNvSpPr/>
          <p:nvPr/>
        </p:nvSpPr>
        <p:spPr>
          <a:xfrm>
            <a:off x="4272480" y="4136400"/>
            <a:ext cx="603720" cy="603720"/>
          </a:xfrm>
          <a:prstGeom prst="ellipse">
            <a:avLst/>
          </a:prstGeom>
          <a:solidFill>
            <a:schemeClr val="dk1"/>
          </a:solidFill>
          <a:ln w="2857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Arial"/>
              </a:rPr>
              <a:t>D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2" name="Google Shape;169;p19"/>
          <p:cNvSpPr/>
          <p:nvPr/>
        </p:nvSpPr>
        <p:spPr>
          <a:xfrm>
            <a:off x="2460240" y="3057480"/>
            <a:ext cx="603720" cy="603720"/>
          </a:xfrm>
          <a:prstGeom prst="ellipse">
            <a:avLst/>
          </a:prstGeom>
          <a:solidFill>
            <a:schemeClr val="dk1"/>
          </a:solidFill>
          <a:ln w="2857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Arial"/>
              </a:rPr>
              <a:t>A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3" name="Google Shape;170;p19"/>
          <p:cNvSpPr/>
          <p:nvPr/>
        </p:nvSpPr>
        <p:spPr>
          <a:xfrm>
            <a:off x="1855800" y="3359880"/>
            <a:ext cx="6037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1275">
            <a:solidFill>
              <a:srgbClr val="000000"/>
            </a:solidFill>
            <a:round/>
          </a:ln>
          <a:effectLst>
            <a:outerShdw algn="bl" blurRad="39960" dist="23040" rotWithShape="0">
              <a:srgbClr val="000000">
                <a:alpha val="4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44" name="Google Shape;172;p19"/>
          <p:cNvSpPr/>
          <p:nvPr/>
        </p:nvSpPr>
        <p:spPr>
          <a:xfrm>
            <a:off x="2975760" y="3573360"/>
            <a:ext cx="176760" cy="651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1275">
            <a:solidFill>
              <a:srgbClr val="000000"/>
            </a:solidFill>
            <a:round/>
          </a:ln>
          <a:effectLst>
            <a:outerShdw algn="bl" blurRad="39960" dist="23040" rotWithShape="0">
              <a:srgbClr val="000000">
                <a:alpha val="4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45" name="Google Shape;171;p19"/>
          <p:cNvSpPr/>
          <p:nvPr/>
        </p:nvSpPr>
        <p:spPr>
          <a:xfrm flipH="1" rot="10800000">
            <a:off x="2371320" y="3573720"/>
            <a:ext cx="176760" cy="651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1275">
            <a:solidFill>
              <a:srgbClr val="000000"/>
            </a:solidFill>
            <a:round/>
          </a:ln>
          <a:effectLst>
            <a:outerShdw algn="bl" blurRad="39960" dist="23040" rotWithShape="0">
              <a:srgbClr val="000000">
                <a:alpha val="4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46" name="Google Shape;173;p19"/>
          <p:cNvSpPr/>
          <p:nvPr/>
        </p:nvSpPr>
        <p:spPr>
          <a:xfrm rot="10800000">
            <a:off x="2976120" y="3573720"/>
            <a:ext cx="176760" cy="651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1275">
            <a:solidFill>
              <a:srgbClr val="000000"/>
            </a:solidFill>
            <a:round/>
          </a:ln>
          <a:effectLst>
            <a:outerShdw algn="bl" blurRad="39960" dist="23040" rotWithShape="0">
              <a:srgbClr val="000000">
                <a:alpha val="4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47" name="Google Shape;174;p19"/>
          <p:cNvSpPr/>
          <p:nvPr/>
        </p:nvSpPr>
        <p:spPr>
          <a:xfrm>
            <a:off x="8101440" y="3057480"/>
            <a:ext cx="603720" cy="603720"/>
          </a:xfrm>
          <a:prstGeom prst="ellipse">
            <a:avLst/>
          </a:prstGeom>
          <a:solidFill>
            <a:schemeClr val="dk1"/>
          </a:solidFill>
          <a:ln w="2857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Arial"/>
              </a:rPr>
              <a:t>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8" name="Google Shape;175;p19"/>
          <p:cNvSpPr/>
          <p:nvPr/>
        </p:nvSpPr>
        <p:spPr>
          <a:xfrm>
            <a:off x="7497360" y="4136400"/>
            <a:ext cx="603720" cy="603720"/>
          </a:xfrm>
          <a:prstGeom prst="ellipse">
            <a:avLst/>
          </a:prstGeom>
          <a:solidFill>
            <a:schemeClr val="dk1"/>
          </a:solidFill>
          <a:ln w="2857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Arial"/>
              </a:rPr>
              <a:t>B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9" name="Google Shape;176;p19"/>
          <p:cNvSpPr/>
          <p:nvPr/>
        </p:nvSpPr>
        <p:spPr>
          <a:xfrm>
            <a:off x="8705520" y="4136400"/>
            <a:ext cx="603720" cy="603720"/>
          </a:xfrm>
          <a:prstGeom prst="ellipse">
            <a:avLst/>
          </a:prstGeom>
          <a:solidFill>
            <a:schemeClr val="dk1"/>
          </a:solidFill>
          <a:ln w="2857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Arial"/>
              </a:rPr>
              <a:t>D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0" name="Google Shape;177;p19"/>
          <p:cNvSpPr/>
          <p:nvPr/>
        </p:nvSpPr>
        <p:spPr>
          <a:xfrm>
            <a:off x="6893280" y="3057480"/>
            <a:ext cx="603720" cy="603720"/>
          </a:xfrm>
          <a:prstGeom prst="ellipse">
            <a:avLst/>
          </a:prstGeom>
          <a:solidFill>
            <a:schemeClr val="dk1"/>
          </a:solidFill>
          <a:ln w="2857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Arial"/>
              </a:rPr>
              <a:t>A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1" name="Google Shape;178;p19"/>
          <p:cNvSpPr/>
          <p:nvPr/>
        </p:nvSpPr>
        <p:spPr>
          <a:xfrm>
            <a:off x="6288840" y="3359880"/>
            <a:ext cx="6037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1275">
            <a:solidFill>
              <a:srgbClr val="000000"/>
            </a:solidFill>
            <a:round/>
          </a:ln>
          <a:effectLst>
            <a:outerShdw algn="bl" blurRad="39960" dist="23040" rotWithShape="0">
              <a:srgbClr val="000000">
                <a:alpha val="4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52" name="Google Shape;180;p19"/>
          <p:cNvSpPr/>
          <p:nvPr/>
        </p:nvSpPr>
        <p:spPr>
          <a:xfrm>
            <a:off x="7408800" y="3573360"/>
            <a:ext cx="176760" cy="651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1275">
            <a:solidFill>
              <a:srgbClr val="000000"/>
            </a:solidFill>
            <a:round/>
          </a:ln>
          <a:effectLst>
            <a:outerShdw algn="bl" blurRad="39960" dist="23040" rotWithShape="0">
              <a:srgbClr val="000000">
                <a:alpha val="4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53" name="Google Shape;179;p19"/>
          <p:cNvSpPr/>
          <p:nvPr/>
        </p:nvSpPr>
        <p:spPr>
          <a:xfrm flipH="1" rot="10800000">
            <a:off x="6804000" y="3573720"/>
            <a:ext cx="176760" cy="651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1275">
            <a:solidFill>
              <a:srgbClr val="000000"/>
            </a:solidFill>
            <a:round/>
          </a:ln>
          <a:effectLst>
            <a:outerShdw algn="bl" blurRad="39960" dist="23040" rotWithShape="0">
              <a:srgbClr val="000000">
                <a:alpha val="4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54" name="Google Shape;181;p19"/>
          <p:cNvSpPr/>
          <p:nvPr/>
        </p:nvSpPr>
        <p:spPr>
          <a:xfrm rot="10800000">
            <a:off x="7409160" y="3573720"/>
            <a:ext cx="176760" cy="651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1275">
            <a:solidFill>
              <a:srgbClr val="000000"/>
            </a:solidFill>
            <a:round/>
          </a:ln>
          <a:effectLst>
            <a:outerShdw algn="bl" blurRad="39960" dist="23040" rotWithShape="0">
              <a:srgbClr val="000000">
                <a:alpha val="4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55" name="Google Shape;182;p19"/>
          <p:cNvSpPr/>
          <p:nvPr/>
        </p:nvSpPr>
        <p:spPr>
          <a:xfrm>
            <a:off x="2460240" y="4996440"/>
            <a:ext cx="2416320" cy="366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Unweighted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6" name="Google Shape;183;p19"/>
          <p:cNvSpPr/>
          <p:nvPr/>
        </p:nvSpPr>
        <p:spPr>
          <a:xfrm>
            <a:off x="6893280" y="4966920"/>
            <a:ext cx="2416320" cy="366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Weighted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7" name="Google Shape;184;p19"/>
          <p:cNvSpPr/>
          <p:nvPr/>
        </p:nvSpPr>
        <p:spPr>
          <a:xfrm>
            <a:off x="7662240" y="2977200"/>
            <a:ext cx="267480" cy="366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1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8" name="Google Shape;185;p19"/>
          <p:cNvSpPr/>
          <p:nvPr/>
        </p:nvSpPr>
        <p:spPr>
          <a:xfrm>
            <a:off x="8695800" y="3589920"/>
            <a:ext cx="267480" cy="366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2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9" name="Google Shape;186;p19"/>
          <p:cNvSpPr/>
          <p:nvPr/>
        </p:nvSpPr>
        <p:spPr>
          <a:xfrm>
            <a:off x="8111880" y="3848040"/>
            <a:ext cx="267480" cy="366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4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60" name="Google Shape;187;p19"/>
          <p:cNvSpPr/>
          <p:nvPr/>
        </p:nvSpPr>
        <p:spPr>
          <a:xfrm>
            <a:off x="7225560" y="3767400"/>
            <a:ext cx="267480" cy="366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4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61" name="Google Shape;188;p19"/>
          <p:cNvSpPr/>
          <p:nvPr/>
        </p:nvSpPr>
        <p:spPr>
          <a:xfrm>
            <a:off x="2198880" y="6126120"/>
            <a:ext cx="7401960" cy="366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Examples of unweighted and weighted graphs ????????????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99" dur="indefinite" restart="never" nodeType="tmRoot">
          <p:childTnLst>
            <p:seq>
              <p:cTn id="200" dur="indefinite" nodeType="mainSeq">
                <p:childTnLst>
                  <p:par>
                    <p:cTn id="201" fill="hold">
                      <p:stCondLst>
                        <p:cond delay="indefinite"/>
                      </p:stCondLst>
                      <p:childTnLst>
                        <p:par>
                          <p:cTn id="202" fill="hold">
                            <p:stCondLst>
                              <p:cond delay="0"/>
                            </p:stCondLst>
                            <p:childTnLst>
                              <p:par>
                                <p:cTn id="20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5" fill="hold">
                      <p:stCondLst>
                        <p:cond delay="indefinite"/>
                      </p:stCondLst>
                      <p:childTnLst>
                        <p:par>
                          <p:cTn id="206" fill="hold">
                            <p:stCondLst>
                              <p:cond delay="0"/>
                            </p:stCondLst>
                            <p:childTnLst>
                              <p:par>
                                <p:cTn id="20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>
                      <p:stCondLst>
                        <p:cond delay="indefinite"/>
                      </p:stCondLst>
                      <p:childTnLst>
                        <p:par>
                          <p:cTn id="210" fill="hold">
                            <p:stCondLst>
                              <p:cond delay="0"/>
                            </p:stCondLst>
                            <p:childTnLst>
                              <p:par>
                                <p:cTn id="21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9" fill="hold">
                      <p:stCondLst>
                        <p:cond delay="indefinite"/>
                      </p:stCondLst>
                      <p:childTnLst>
                        <p:par>
                          <p:cTn id="230" fill="hold">
                            <p:stCondLst>
                              <p:cond delay="0"/>
                            </p:stCondLst>
                            <p:childTnLst>
                              <p:par>
                                <p:cTn id="23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7" fill="hold">
                      <p:stCondLst>
                        <p:cond delay="indefinite"/>
                      </p:stCondLst>
                      <p:childTnLst>
                        <p:par>
                          <p:cTn id="258" fill="hold">
                            <p:stCondLst>
                              <p:cond delay="0"/>
                            </p:stCondLst>
                            <p:childTnLst>
                              <p:par>
                                <p:cTn id="25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7721280" cy="13712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600" spc="-1" strike="noStrike">
                <a:solidFill>
                  <a:srgbClr val="d1282e"/>
                </a:solidFill>
                <a:latin typeface="Arial Black"/>
                <a:ea typeface="Arial Black"/>
              </a:rPr>
              <a:t>GRAPHS AND THE NETWORKS THEY REPRESENT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3" name="PlaceHolder 2"/>
          <p:cNvSpPr>
            <a:spLocks noGrp="1"/>
          </p:cNvSpPr>
          <p:nvPr>
            <p:ph type="sldNum" idx="16"/>
          </p:nvPr>
        </p:nvSpPr>
        <p:spPr>
          <a:xfrm rot="16200000">
            <a:off x="11188800" y="5824800"/>
            <a:ext cx="1315440" cy="4863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tabLst>
                <a:tab algn="l" pos="0"/>
              </a:tabLst>
              <a:defRPr b="1" lang="en-US" sz="2400" spc="-1" strike="noStrike">
                <a:solidFill>
                  <a:srgbClr val="d1282e"/>
                </a:solidFill>
                <a:latin typeface="Arial"/>
                <a:ea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fld id="{844198A2-D185-4364-9D6E-C810176AAE62}" type="slidenum">
              <a:rPr b="1" lang="en-US" sz="2400" spc="-1" strike="noStrike">
                <a:solidFill>
                  <a:srgbClr val="d1282e"/>
                </a:solidFill>
                <a:latin typeface="Arial"/>
                <a:ea typeface="Arial"/>
              </a:rPr>
              <a:t>7</a:t>
            </a:fld>
            <a:endParaRPr b="0" lang="en-US" sz="2400" spc="-1" strike="noStrike">
              <a:latin typeface="Times New Roman"/>
            </a:endParaRPr>
          </a:p>
        </p:txBody>
      </p:sp>
      <p:pic>
        <p:nvPicPr>
          <p:cNvPr id="164" name="Google Shape;195;p20" descr=""/>
          <p:cNvPicPr/>
          <p:nvPr/>
        </p:nvPicPr>
        <p:blipFill>
          <a:blip r:embed="rId1"/>
          <a:stretch/>
        </p:blipFill>
        <p:spPr>
          <a:xfrm>
            <a:off x="560160" y="1475640"/>
            <a:ext cx="7118640" cy="5338800"/>
          </a:xfrm>
          <a:prstGeom prst="rect">
            <a:avLst/>
          </a:prstGeom>
          <a:ln w="0">
            <a:noFill/>
          </a:ln>
        </p:spPr>
      </p:pic>
      <p:sp>
        <p:nvSpPr>
          <p:cNvPr id="165" name="Google Shape;196;p20"/>
          <p:cNvSpPr/>
          <p:nvPr/>
        </p:nvSpPr>
        <p:spPr>
          <a:xfrm>
            <a:off x="5992920" y="6547680"/>
            <a:ext cx="5763600" cy="304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7f7f7f"/>
                </a:solidFill>
                <a:latin typeface="Arial"/>
                <a:ea typeface="Arial"/>
              </a:rPr>
              <a:t>http://thepoliticsofsystems.net/category/network-theory/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66" name="Google Shape;197;p20"/>
          <p:cNvSpPr/>
          <p:nvPr/>
        </p:nvSpPr>
        <p:spPr>
          <a:xfrm>
            <a:off x="7905240" y="3425400"/>
            <a:ext cx="3697560" cy="914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Facebook posts (in black), and users liking or commenting on those posts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61" dur="indefinite" restart="never" nodeType="tmRoot">
          <p:childTnLst>
            <p:seq>
              <p:cTn id="262" dur="indefinite" nodeType="mainSeq">
                <p:childTnLst>
                  <p:par>
                    <p:cTn id="263" fill="hold">
                      <p:stCondLst>
                        <p:cond delay="indefinite"/>
                      </p:stCondLst>
                      <p:childTnLst>
                        <p:par>
                          <p:cTn id="264" fill="hold">
                            <p:stCondLst>
                              <p:cond delay="0"/>
                            </p:stCondLst>
                            <p:childTnLst>
                              <p:par>
                                <p:cTn id="26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7" fill="hold">
                      <p:stCondLst>
                        <p:cond delay="indefinite"/>
                      </p:stCondLst>
                      <p:childTnLst>
                        <p:par>
                          <p:cTn id="268" fill="hold">
                            <p:stCondLst>
                              <p:cond delay="0"/>
                            </p:stCondLst>
                            <p:childTnLst>
                              <p:par>
                                <p:cTn id="26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title"/>
          </p:nvPr>
        </p:nvSpPr>
        <p:spPr>
          <a:xfrm>
            <a:off x="1981080" y="152640"/>
            <a:ext cx="7619760" cy="13712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600" spc="-1" strike="noStrike">
                <a:solidFill>
                  <a:srgbClr val="d1282e"/>
                </a:solidFill>
                <a:latin typeface="Arial Black"/>
                <a:ea typeface="Arial Black"/>
              </a:rPr>
              <a:t>GRAPHS AND THE NETWORKS THEY REPRESENT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8" name="PlaceHolder 2"/>
          <p:cNvSpPr>
            <a:spLocks noGrp="1"/>
          </p:cNvSpPr>
          <p:nvPr>
            <p:ph type="sldNum" idx="17"/>
          </p:nvPr>
        </p:nvSpPr>
        <p:spPr>
          <a:xfrm rot="16200000">
            <a:off x="11188800" y="5824800"/>
            <a:ext cx="1315440" cy="4863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tabLst>
                <a:tab algn="l" pos="0"/>
              </a:tabLst>
              <a:defRPr b="1" lang="en-US" sz="2400" spc="-1" strike="noStrike">
                <a:solidFill>
                  <a:srgbClr val="d1282e"/>
                </a:solidFill>
                <a:latin typeface="Arial"/>
                <a:ea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fld id="{37C97844-E5FE-41AE-8F50-132B0820E347}" type="slidenum">
              <a:rPr b="1" lang="en-US" sz="2400" spc="-1" strike="noStrike">
                <a:solidFill>
                  <a:srgbClr val="d1282e"/>
                </a:solidFill>
                <a:latin typeface="Arial"/>
                <a:ea typeface="Arial"/>
              </a:rPr>
              <a:t>8</a:t>
            </a:fld>
            <a:endParaRPr b="0" lang="en-US" sz="2400" spc="-1" strike="noStrike">
              <a:latin typeface="Times New Roman"/>
            </a:endParaRPr>
          </a:p>
        </p:txBody>
      </p:sp>
      <p:pic>
        <p:nvPicPr>
          <p:cNvPr id="169" name="Google Shape;204;p21" descr=""/>
          <p:cNvPicPr/>
          <p:nvPr/>
        </p:nvPicPr>
        <p:blipFill>
          <a:blip r:embed="rId1"/>
          <a:stretch/>
        </p:blipFill>
        <p:spPr>
          <a:xfrm>
            <a:off x="2895480" y="1524240"/>
            <a:ext cx="6365880" cy="52120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PlaceHolder 1"/>
          <p:cNvSpPr>
            <a:spLocks noGrp="1"/>
          </p:cNvSpPr>
          <p:nvPr>
            <p:ph type="title"/>
          </p:nvPr>
        </p:nvSpPr>
        <p:spPr>
          <a:xfrm>
            <a:off x="609480" y="152640"/>
            <a:ext cx="7721280" cy="13712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600" spc="-1" strike="noStrike">
                <a:solidFill>
                  <a:srgbClr val="d1282e"/>
                </a:solidFill>
                <a:latin typeface="Arial Black"/>
                <a:ea typeface="Arial Black"/>
              </a:rPr>
              <a:t>GRAPHS AND THE NETWORKS THEY REPRESENT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1" name="PlaceHolder 2"/>
          <p:cNvSpPr>
            <a:spLocks noGrp="1"/>
          </p:cNvSpPr>
          <p:nvPr>
            <p:ph type="sldNum" idx="18"/>
          </p:nvPr>
        </p:nvSpPr>
        <p:spPr>
          <a:xfrm rot="16200000">
            <a:off x="11189160" y="5824800"/>
            <a:ext cx="1315440" cy="4867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tabLst>
                <a:tab algn="l" pos="0"/>
              </a:tabLst>
              <a:defRPr b="1" lang="en-US" sz="2400" spc="-1" strike="noStrike">
                <a:solidFill>
                  <a:srgbClr val="d1282e"/>
                </a:solidFill>
                <a:latin typeface="Arial"/>
                <a:ea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fld id="{DD506D0F-2D2F-4D89-B9A3-0DBB58BDE9AC}" type="slidenum">
              <a:rPr b="1" lang="en-US" sz="2400" spc="-1" strike="noStrike">
                <a:solidFill>
                  <a:srgbClr val="d1282e"/>
                </a:solidFill>
                <a:latin typeface="Arial"/>
                <a:ea typeface="Arial"/>
              </a:rPr>
              <a:t>9</a:t>
            </a:fld>
            <a:endParaRPr b="0" lang="en-US" sz="2400" spc="-1" strike="noStrike">
              <a:latin typeface="Times New Roman"/>
            </a:endParaRPr>
          </a:p>
        </p:txBody>
      </p:sp>
      <p:sp>
        <p:nvSpPr>
          <p:cNvPr id="172" name="Google Shape;211;p22"/>
          <p:cNvSpPr/>
          <p:nvPr/>
        </p:nvSpPr>
        <p:spPr>
          <a:xfrm>
            <a:off x="5539320" y="4257000"/>
            <a:ext cx="2882520" cy="366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UNOS, 2012-09-10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73" name="Google Shape;212;p22" descr=""/>
          <p:cNvPicPr/>
          <p:nvPr/>
        </p:nvPicPr>
        <p:blipFill>
          <a:blip r:embed="rId1"/>
          <a:stretch/>
        </p:blipFill>
        <p:spPr>
          <a:xfrm>
            <a:off x="1153800" y="1950840"/>
            <a:ext cx="9884160" cy="4651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73" dur="indefinite" restart="never" nodeType="tmRoot">
          <p:childTnLst>
            <p:seq>
              <p:cTn id="274" dur="indefinite" nodeType="mainSeq">
                <p:childTnLst>
                  <p:par>
                    <p:cTn id="275" fill="hold">
                      <p:stCondLst>
                        <p:cond delay="0"/>
                      </p:stCondLst>
                      <p:childTnLst>
                        <p:par>
                          <p:cTn id="276" fill="hold">
                            <p:stCondLst>
                              <p:cond delay="0"/>
                            </p:stCondLst>
                            <p:childTnLst>
                              <p:par>
                                <p:cTn id="27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</TotalTime>
  <Application>LibreOffice/7.3.0.3$Linux_X86_64 LibreOffice_project/30$Build-3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en-US</dc:language>
  <cp:lastModifiedBy/>
  <dcterms:modified xsi:type="dcterms:W3CDTF">2022-02-21T14:40:51Z</dcterms:modified>
  <cp:revision>1</cp:revision>
  <dc:subject/>
  <dc:title/>
</cp:coreProperties>
</file>